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8" r:id="rId4"/>
  </p:sldMasterIdLst>
  <p:notesMasterIdLst>
    <p:notesMasterId r:id="rId26"/>
  </p:notesMasterIdLst>
  <p:handoutMasterIdLst>
    <p:handoutMasterId r:id="rId27"/>
  </p:handoutMasterIdLst>
  <p:sldIdLst>
    <p:sldId id="410" r:id="rId5"/>
    <p:sldId id="383" r:id="rId6"/>
    <p:sldId id="414" r:id="rId7"/>
    <p:sldId id="415" r:id="rId8"/>
    <p:sldId id="417" r:id="rId9"/>
    <p:sldId id="431" r:id="rId10"/>
    <p:sldId id="418" r:id="rId11"/>
    <p:sldId id="419" r:id="rId12"/>
    <p:sldId id="420" r:id="rId13"/>
    <p:sldId id="421" r:id="rId14"/>
    <p:sldId id="433" r:id="rId15"/>
    <p:sldId id="422" r:id="rId16"/>
    <p:sldId id="423" r:id="rId17"/>
    <p:sldId id="432" r:id="rId18"/>
    <p:sldId id="428" r:id="rId19"/>
    <p:sldId id="424" r:id="rId20"/>
    <p:sldId id="425" r:id="rId21"/>
    <p:sldId id="426" r:id="rId22"/>
    <p:sldId id="427" r:id="rId23"/>
    <p:sldId id="429" r:id="rId24"/>
    <p:sldId id="430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A107856-5554-42FB-B03E-39F5DBC370B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6327" autoAdjust="0"/>
  </p:normalViewPr>
  <p:slideViewPr>
    <p:cSldViewPr snapToGrid="0">
      <p:cViewPr varScale="1">
        <p:scale>
          <a:sx n="159" d="100"/>
          <a:sy n="159" d="100"/>
        </p:scale>
        <p:origin x="186" y="21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howGuides="1">
      <p:cViewPr varScale="1">
        <p:scale>
          <a:sx n="58" d="100"/>
          <a:sy n="58" d="100"/>
        </p:scale>
        <p:origin x="3240" y="6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F6756E-81DA-9FAC-70D8-556F658BDDA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BEDD12-BCD5-485B-BCBC-34BB01D7923C}" type="datetimeFigureOut">
              <a:rPr lang="en-US" smtClean="0"/>
              <a:t>2024-04-04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71D415-D05A-7067-CCD3-457153D96CD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C230DF-5933-439D-898F-38E9AC9BA68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97095E3-54D2-CFD2-4F49-7536FC8641D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8" name="Header Placeholder 7">
            <a:extLst>
              <a:ext uri="{FF2B5EF4-FFF2-40B4-BE49-F238E27FC236}">
                <a16:creationId xmlns:a16="http://schemas.microsoft.com/office/drawing/2014/main" id="{521EE01A-C0B5-5ECF-96DD-768F86AA15C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2284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E7A52F-9D89-7442-A8E9-48D1527B5F6B}" type="datetimeFigureOut">
              <a:rPr lang="en-US" smtClean="0"/>
              <a:t>2024-04-04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9C7E07-3C67-C64C-8DA0-0404F63039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528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4538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416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1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09904" y="411479"/>
            <a:ext cx="5486400" cy="32918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26C18C3-ED25-DD4B-BA72-24932D54D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" y="758752"/>
            <a:ext cx="6099248" cy="6099248"/>
            <a:chOff x="0" y="12289"/>
            <a:chExt cx="3550" cy="3551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69706A2-3726-FE4E-B923-E75D485978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309360" y="3950208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1327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Content and Tab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CF555767-B3D8-BD57-1D42-7F6E1E6689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9" name="Freeform 13">
              <a:extLst>
                <a:ext uri="{FF2B5EF4-FFF2-40B4-BE49-F238E27FC236}">
                  <a16:creationId xmlns:a16="http://schemas.microsoft.com/office/drawing/2014/main" id="{BC972B6D-098C-52F6-E990-52623B368FB1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3F0D3EE3-9A8C-531D-1EEE-1AFAB9F3BCAE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A2BE192C-1768-890B-EC1B-5ED6E1F8259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61409" y="4661717"/>
            <a:ext cx="7936230" cy="138076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70935" y="631317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8007FA9C-C4D5-89EC-C457-5F329A338E1E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03885" y="584005"/>
            <a:ext cx="2825115" cy="3999060"/>
          </a:xfrm>
        </p:spPr>
        <p:txBody>
          <a:bodyPr lIns="0" tIns="27432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sz="2000"/>
            </a:lvl1pPr>
            <a:lvl2pPr marL="457200" indent="0">
              <a:spcBef>
                <a:spcPts val="1800"/>
              </a:spcBef>
              <a:buNone/>
              <a:defRPr sz="2000"/>
            </a:lvl2pPr>
            <a:lvl3pPr marL="914400" indent="0">
              <a:spcBef>
                <a:spcPts val="1800"/>
              </a:spcBef>
              <a:buNone/>
              <a:defRPr sz="2000"/>
            </a:lvl3pPr>
            <a:lvl4pPr marL="1371600" indent="0">
              <a:spcBef>
                <a:spcPts val="1800"/>
              </a:spcBef>
              <a:buNone/>
              <a:defRPr sz="2000"/>
            </a:lvl4pPr>
            <a:lvl5pPr marL="1828800" indent="0">
              <a:spcBef>
                <a:spcPts val="1800"/>
              </a:spcBef>
              <a:buNone/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CAAA28-C292-C527-AD35-90836B8BB97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670934" y="584005"/>
            <a:ext cx="7926705" cy="3999060"/>
          </a:xfrm>
        </p:spPr>
        <p:txBody>
          <a:bodyPr lIns="0">
            <a:normAutofit/>
          </a:bodyPr>
          <a:lstStyle>
            <a:lvl1pPr marL="0" indent="0">
              <a:spcBef>
                <a:spcPts val="1800"/>
              </a:spcBef>
              <a:buNone/>
              <a:defRPr sz="2000"/>
            </a:lvl1pPr>
            <a:lvl2pPr>
              <a:spcBef>
                <a:spcPts val="600"/>
              </a:spcBef>
              <a:defRPr sz="2000"/>
            </a:lvl2pPr>
            <a:lvl3pPr>
              <a:spcBef>
                <a:spcPts val="1800"/>
              </a:spcBef>
              <a:defRPr sz="2000"/>
            </a:lvl3pPr>
            <a:lvl4pPr>
              <a:spcBef>
                <a:spcPts val="1800"/>
              </a:spcBef>
              <a:defRPr sz="2000"/>
            </a:lvl4pPr>
            <a:lvl5pPr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443291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C97D5AF2-684A-4A8D-3D82-B57D7AC446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12" name="Freeform 4">
              <a:extLst>
                <a:ext uri="{FF2B5EF4-FFF2-40B4-BE49-F238E27FC236}">
                  <a16:creationId xmlns:a16="http://schemas.microsoft.com/office/drawing/2014/main" id="{8CF5F650-F8F0-F4FE-44DA-1F14ADE428B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18870924-E47D-404F-59B5-BD1C58F7B04C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80806A65-E4FC-2F52-65B3-CC181E620C2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198408"/>
            <a:ext cx="10972800" cy="1574317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CAAA28-C292-C527-AD35-90836B8BB97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95523" y="2676525"/>
            <a:ext cx="5746750" cy="3597470"/>
          </a:xfrm>
        </p:spPr>
        <p:txBody>
          <a:bodyPr lIns="0">
            <a:normAutofit/>
          </a:bodyPr>
          <a:lstStyle>
            <a:lvl1pPr marL="0" indent="0">
              <a:spcBef>
                <a:spcPts val="1800"/>
              </a:spcBef>
              <a:buNone/>
              <a:defRPr sz="2000"/>
            </a:lvl1pPr>
            <a:lvl2pPr>
              <a:spcBef>
                <a:spcPts val="600"/>
              </a:spcBef>
              <a:defRPr sz="2000"/>
            </a:lvl2pPr>
            <a:lvl3pPr>
              <a:spcBef>
                <a:spcPts val="1800"/>
              </a:spcBef>
              <a:defRPr sz="2000"/>
            </a:lvl3pPr>
            <a:lvl4pPr>
              <a:spcBef>
                <a:spcPts val="1800"/>
              </a:spcBef>
              <a:defRPr sz="2000"/>
            </a:lvl4pPr>
            <a:lvl5pPr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8007FA9C-C4D5-89EC-C457-5F329A338E1E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620000" y="2676525"/>
            <a:ext cx="3947160" cy="3597470"/>
          </a:xfrm>
        </p:spPr>
        <p:txBody>
          <a:bodyPr lIns="0">
            <a:normAutofit/>
          </a:bodyPr>
          <a:lstStyle>
            <a:lvl1pPr marL="342900" indent="-342900">
              <a:spcBef>
                <a:spcPts val="1800"/>
              </a:spcBef>
              <a:buFont typeface="Arial" panose="020B0604020202020204" pitchFamily="34" charset="0"/>
              <a:buChar char="•"/>
              <a:defRPr sz="2000"/>
            </a:lvl1pPr>
            <a:lvl2pPr>
              <a:spcBef>
                <a:spcPts val="1800"/>
              </a:spcBef>
              <a:defRPr sz="2000"/>
            </a:lvl2pPr>
            <a:lvl3pPr>
              <a:spcBef>
                <a:spcPts val="1800"/>
              </a:spcBef>
              <a:defRPr sz="2000"/>
            </a:lvl3pPr>
            <a:lvl4pPr>
              <a:spcBef>
                <a:spcPts val="1800"/>
              </a:spcBef>
              <a:defRPr sz="2000"/>
            </a:lvl4pPr>
            <a:lvl5pPr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497447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202400"/>
            <a:ext cx="10972800" cy="1570325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9" name="Table Placeholder 2">
            <a:extLst>
              <a:ext uri="{FF2B5EF4-FFF2-40B4-BE49-F238E27FC236}">
                <a16:creationId xmlns:a16="http://schemas.microsoft.com/office/drawing/2014/main" id="{1506B022-475A-6647-98FF-D5C319A0C7C4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594360" y="2628629"/>
            <a:ext cx="10972800" cy="363674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410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3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94360" y="411479"/>
            <a:ext cx="5486400" cy="32918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26C18C3-ED25-DD4B-BA72-24932D54D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flipH="1" flipV="1">
            <a:off x="6092752" y="0"/>
            <a:ext cx="6099248" cy="6099248"/>
            <a:chOff x="0" y="12289"/>
            <a:chExt cx="3550" cy="3551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276A9CD7-E675-3048-86D3-3546A2F6B45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94360" y="4549552"/>
            <a:ext cx="5486400" cy="164592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400" b="1" i="0">
                <a:solidFill>
                  <a:schemeClr val="tx2">
                    <a:lumMod val="75000"/>
                  </a:schemeClr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8B149C6-5AAC-B8E5-5411-EA38821F67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3950208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9273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806C6F65-35CD-D64B-992A-0C1C1E003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7" name="AutoShape 24">
              <a:extLst>
                <a:ext uri="{FF2B5EF4-FFF2-40B4-BE49-F238E27FC236}">
                  <a16:creationId xmlns:a16="http://schemas.microsoft.com/office/drawing/2014/main" id="{CFD467E2-FF13-7E4F-BEF9-EA1A17665B2D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CA85A327-3157-B442-993A-6900F71249AC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9A459CB4-74AF-0544-AB1E-7CC6D10F84EB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95A20BFD-9142-D64A-A78A-61B75FCA0D76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B80736DF-C890-DB47-AEAA-D3D92505E632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2" name="Title 1">
            <a:extLst>
              <a:ext uri="{FF2B5EF4-FFF2-40B4-BE49-F238E27FC236}">
                <a16:creationId xmlns:a16="http://schemas.microsoft.com/office/drawing/2014/main" id="{39F93F26-ED5C-E74E-BFBD-E3054DC1B9C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189572"/>
            <a:ext cx="6787747" cy="1593507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 spc="50" baseline="0"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186153BD-9D2B-47EB-3553-1D3F6663B2A3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94359" y="2281918"/>
            <a:ext cx="6787747" cy="3708517"/>
          </a:xfrm>
        </p:spPr>
        <p:txBody>
          <a:bodyPr lIns="0" tIns="228600" rIns="0" bIns="0">
            <a:normAutofit/>
          </a:bodyPr>
          <a:lstStyle>
            <a:lvl1pPr marL="283464" indent="-283464">
              <a:lnSpc>
                <a:spcPct val="80000"/>
              </a:lnSpc>
              <a:spcBef>
                <a:spcPts val="2200"/>
              </a:spcBef>
              <a:buFont typeface="Arial" panose="020B0604020202020204" pitchFamily="34" charset="0"/>
              <a:buChar char="•"/>
              <a:defRPr lang="en-US" sz="2400" b="1" i="0" kern="1200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indent="-283464">
              <a:spcBef>
                <a:spcPts val="600"/>
              </a:spcBef>
              <a:defRPr sz="2000"/>
            </a:lvl2pPr>
            <a:lvl3pPr indent="-283464">
              <a:spcBef>
                <a:spcPts val="1800"/>
              </a:spcBef>
              <a:defRPr sz="2000"/>
            </a:lvl3pPr>
            <a:lvl4pPr indent="-283464">
              <a:spcBef>
                <a:spcPts val="1800"/>
              </a:spcBef>
              <a:defRPr sz="2000"/>
            </a:lvl4pPr>
            <a:lvl5pPr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3" name="Slide Number Placeholder 42">
            <a:extLst>
              <a:ext uri="{FF2B5EF4-FFF2-40B4-BE49-F238E27FC236}">
                <a16:creationId xmlns:a16="http://schemas.microsoft.com/office/drawing/2014/main" id="{D80CCC8F-9CF1-9621-04EB-DFA68FEE42D2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42" name="Date Placeholder 41">
            <a:extLst>
              <a:ext uri="{FF2B5EF4-FFF2-40B4-BE49-F238E27FC236}">
                <a16:creationId xmlns:a16="http://schemas.microsoft.com/office/drawing/2014/main" id="{29CE2856-DB8F-5603-C085-74C70560FAC8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79826C1-7A52-DA25-F422-EE62DED7D1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0552" cy="0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8089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B79D0555-EBDC-B53A-212D-A5921795FEC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80543"/>
          </a:xfrm>
          <a:custGeom>
            <a:avLst/>
            <a:gdLst>
              <a:gd name="connsiteX0" fmla="*/ 6309360 w 12192000"/>
              <a:gd name="connsiteY0" fmla="*/ 3951843 h 6880543"/>
              <a:gd name="connsiteX1" fmla="*/ 6309360 w 12192000"/>
              <a:gd name="connsiteY1" fmla="*/ 4052427 h 6880543"/>
              <a:gd name="connsiteX2" fmla="*/ 8442960 w 12192000"/>
              <a:gd name="connsiteY2" fmla="*/ 4052427 h 6880543"/>
              <a:gd name="connsiteX3" fmla="*/ 8442960 w 12192000"/>
              <a:gd name="connsiteY3" fmla="*/ 3951843 h 6880543"/>
              <a:gd name="connsiteX4" fmla="*/ 0 w 12192000"/>
              <a:gd name="connsiteY4" fmla="*/ 0 h 6880543"/>
              <a:gd name="connsiteX5" fmla="*/ 12192000 w 12192000"/>
              <a:gd name="connsiteY5" fmla="*/ 0 h 6880543"/>
              <a:gd name="connsiteX6" fmla="*/ 12192000 w 12192000"/>
              <a:gd name="connsiteY6" fmla="*/ 6880543 h 6880543"/>
              <a:gd name="connsiteX7" fmla="*/ 0 w 12192000"/>
              <a:gd name="connsiteY7" fmla="*/ 6880543 h 6880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80543">
                <a:moveTo>
                  <a:pt x="6309360" y="3951843"/>
                </a:moveTo>
                <a:lnTo>
                  <a:pt x="6309360" y="4052427"/>
                </a:lnTo>
                <a:lnTo>
                  <a:pt x="8442960" y="4052427"/>
                </a:lnTo>
                <a:lnTo>
                  <a:pt x="8442960" y="3951843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80543"/>
                </a:lnTo>
                <a:lnTo>
                  <a:pt x="0" y="6880543"/>
                </a:lnTo>
                <a:close/>
              </a:path>
            </a:pathLst>
          </a:custGeom>
        </p:spPr>
        <p:txBody>
          <a:bodyPr wrap="square" tIns="182880">
            <a:no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8D492973-78E3-D34E-835E-CF2D4517016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09359" y="444933"/>
            <a:ext cx="5477479" cy="329184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6000" b="1" i="0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96BA398-1ED2-1FCA-63B9-8915A8C7A5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309360" y="3951843"/>
            <a:ext cx="2133600" cy="10058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1695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7104">
          <p15:clr>
            <a:srgbClr val="FBAE40"/>
          </p15:clr>
        </p15:guide>
        <p15:guide id="3" pos="4344" userDrawn="1">
          <p15:clr>
            <a:srgbClr val="FBAE40"/>
          </p15:clr>
        </p15:guide>
        <p15:guide id="4" pos="4560" userDrawn="1">
          <p15:clr>
            <a:srgbClr val="FBAE40"/>
          </p15:clr>
        </p15:guide>
        <p15:guide id="8" orient="horz" pos="184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299835" y="430529"/>
            <a:ext cx="5486400" cy="32918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A9973BC6-F6E5-0B3B-C8AB-0AC4020D4E8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-11113"/>
            <a:ext cx="5791200" cy="6880226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276A9CD7-E675-3048-86D3-3546A2F6B45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99835" y="4568602"/>
            <a:ext cx="5486400" cy="164592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400" b="1" i="0">
                <a:solidFill>
                  <a:schemeClr val="tx2">
                    <a:lumMod val="75000"/>
                  </a:schemeClr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9169ED6-4B82-6844-119F-AC15CDF2D3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309360" y="3950208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7914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57F1500-1A16-D1EF-4F0C-030852B29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0" name="Group 9">
            <a:extLst>
              <a:ext uri="{FF2B5EF4-FFF2-40B4-BE49-F238E27FC236}">
                <a16:creationId xmlns:a16="http://schemas.microsoft.com/office/drawing/2014/main" id="{2D07A0BE-3890-193E-9439-F294E61A71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11" name="Freeform 19">
              <a:extLst>
                <a:ext uri="{FF2B5EF4-FFF2-40B4-BE49-F238E27FC236}">
                  <a16:creationId xmlns:a16="http://schemas.microsoft.com/office/drawing/2014/main" id="{C05217ED-C258-E6CE-BA7F-28A6EA41BCD3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 20">
              <a:extLst>
                <a:ext uri="{FF2B5EF4-FFF2-40B4-BE49-F238E27FC236}">
                  <a16:creationId xmlns:a16="http://schemas.microsoft.com/office/drawing/2014/main" id="{F3E11A1F-14DD-BA35-D7D7-4D4ADEAA348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3" name="Freeform 21">
              <a:extLst>
                <a:ext uri="{FF2B5EF4-FFF2-40B4-BE49-F238E27FC236}">
                  <a16:creationId xmlns:a16="http://schemas.microsoft.com/office/drawing/2014/main" id="{F14541B0-973F-7E21-1019-D2FB83C8C0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32" name="Title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102875"/>
            <a:ext cx="10873740" cy="1680205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F6FE0DC0-B0D7-F4D6-8038-177AD7A8C211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657600" y="2282008"/>
            <a:ext cx="7810500" cy="3699328"/>
          </a:xfrm>
        </p:spPr>
        <p:txBody>
          <a:bodyPr lIns="0" tIns="228600" rIns="0" bIns="0">
            <a:normAutofit/>
          </a:bodyPr>
          <a:lstStyle>
            <a:lvl1pPr marL="283464" indent="-283464">
              <a:spcBef>
                <a:spcPts val="1800"/>
              </a:spcBef>
              <a:buFont typeface="Arial" panose="020B0604020202020204" pitchFamily="34" charset="0"/>
              <a:buChar char="•"/>
              <a:defRPr sz="2000"/>
            </a:lvl1pPr>
            <a:lvl2pPr indent="-283464">
              <a:spcBef>
                <a:spcPts val="1800"/>
              </a:spcBef>
              <a:defRPr sz="2000"/>
            </a:lvl2pPr>
            <a:lvl3pPr indent="-283464">
              <a:spcBef>
                <a:spcPts val="1800"/>
              </a:spcBef>
              <a:defRPr sz="2000"/>
            </a:lvl3pPr>
            <a:lvl4pPr indent="-283464">
              <a:spcBef>
                <a:spcPts val="1800"/>
              </a:spcBef>
              <a:defRPr sz="2000"/>
            </a:lvl4pPr>
            <a:lvl5pPr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ED58739-4346-5104-B1AC-89ED035912AF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272B8D-F380-9F1A-C8E6-BDD2352B1763}"/>
              </a:ext>
            </a:extLst>
          </p:cNvPr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029641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304">
          <p15:clr>
            <a:srgbClr val="FBAE40"/>
          </p15:clr>
        </p15:guide>
        <p15:guide id="4" pos="5736">
          <p15:clr>
            <a:srgbClr val="FBAE40"/>
          </p15:clr>
        </p15:guide>
        <p15:guide id="5" pos="1944">
          <p15:clr>
            <a:srgbClr val="FBAE40"/>
          </p15:clr>
        </p15:guide>
        <p15:guide id="6" pos="4008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5352">
          <p15:clr>
            <a:srgbClr val="FBAE40"/>
          </p15:clr>
        </p15:guide>
        <p15:guide id="11" pos="3648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09904" y="411479"/>
            <a:ext cx="5486400" cy="32918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26C18C3-ED25-DD4B-BA72-24932D54D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" y="758752"/>
            <a:ext cx="6099248" cy="6099248"/>
            <a:chOff x="0" y="12289"/>
            <a:chExt cx="3550" cy="3551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69706A2-3726-FE4E-B923-E75D485978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309360" y="3950208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276A9CD7-E675-3048-86D3-3546A2F6B45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09905" y="4549552"/>
            <a:ext cx="5486400" cy="164592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400" b="1" i="0">
                <a:solidFill>
                  <a:schemeClr val="tx2">
                    <a:lumMod val="75000"/>
                  </a:schemeClr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2027108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C97D5AF2-684A-4A8D-3D82-B57D7AC446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12" name="Freeform 4">
              <a:extLst>
                <a:ext uri="{FF2B5EF4-FFF2-40B4-BE49-F238E27FC236}">
                  <a16:creationId xmlns:a16="http://schemas.microsoft.com/office/drawing/2014/main" id="{8CF5F650-F8F0-F4FE-44DA-1F14ADE428B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18870924-E47D-404F-59B5-BD1C58F7B04C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80806A65-E4FC-2F52-65B3-CC181E620C2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278129"/>
            <a:ext cx="9778365" cy="1494596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F14DA3C5-63E4-BAFB-1D68-47F71EEEE53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94360" y="2676525"/>
            <a:ext cx="4490827" cy="3597470"/>
          </a:xfrm>
        </p:spPr>
        <p:txBody>
          <a:bodyPr lIns="0" tIns="45720" rIns="0" bIns="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sz="2000"/>
            </a:lvl1pPr>
            <a:lvl2pPr marL="283464" indent="-283464">
              <a:spcBef>
                <a:spcPts val="1800"/>
              </a:spcBef>
              <a:defRPr sz="2000"/>
            </a:lvl2pPr>
            <a:lvl3pPr marL="594360" indent="-283464">
              <a:spcBef>
                <a:spcPts val="1800"/>
              </a:spcBef>
              <a:defRPr sz="2000"/>
            </a:lvl3pPr>
            <a:lvl4pPr marL="822960" indent="-283464">
              <a:spcBef>
                <a:spcPts val="1800"/>
              </a:spcBef>
              <a:defRPr sz="2000"/>
            </a:lvl4pPr>
            <a:lvl5pPr marL="1005840"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Content Placeholder 5">
            <a:extLst>
              <a:ext uri="{FF2B5EF4-FFF2-40B4-BE49-F238E27FC236}">
                <a16:creationId xmlns:a16="http://schemas.microsoft.com/office/drawing/2014/main" id="{BD11386D-847E-8CF5-E56A-42E80A65A089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5881898" y="2676525"/>
            <a:ext cx="4490827" cy="3597470"/>
          </a:xfrm>
        </p:spPr>
        <p:txBody>
          <a:bodyPr lIns="0" tIns="45720" rIns="0" bIns="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sz="2000"/>
            </a:lvl1pPr>
            <a:lvl2pPr marL="283464" indent="-283464">
              <a:spcBef>
                <a:spcPts val="1800"/>
              </a:spcBef>
              <a:defRPr sz="2000"/>
            </a:lvl2pPr>
            <a:lvl3pPr marL="548640" indent="-283464">
              <a:spcBef>
                <a:spcPts val="1800"/>
              </a:spcBef>
              <a:defRPr sz="2000"/>
            </a:lvl3pPr>
            <a:lvl4pPr marL="822960" indent="-283464">
              <a:spcBef>
                <a:spcPts val="1800"/>
              </a:spcBef>
              <a:defRPr sz="2000"/>
            </a:lvl4pPr>
            <a:lvl5pPr marL="1005840"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10569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42E558A9-6DD6-E21D-3A8F-6707E1DD1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12" name="AutoShape 24">
              <a:extLst>
                <a:ext uri="{FF2B5EF4-FFF2-40B4-BE49-F238E27FC236}">
                  <a16:creationId xmlns:a16="http://schemas.microsoft.com/office/drawing/2014/main" id="{3FC994E4-318C-1E66-B4E4-8F8FD08E098F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17C00E6B-F625-6D6C-8364-9DD9F3C3628F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C6197B87-4F65-7981-9463-84830CD3687F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8" name="Freeform 9">
              <a:extLst>
                <a:ext uri="{FF2B5EF4-FFF2-40B4-BE49-F238E27FC236}">
                  <a16:creationId xmlns:a16="http://schemas.microsoft.com/office/drawing/2014/main" id="{86AA517C-7217-D864-B7E7-40984A2880DB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524013C6-491C-CAA2-5BD6-7C73596711CC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18885" y="3499667"/>
            <a:ext cx="4939666" cy="254281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347460" y="631317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8007FA9C-C4D5-89EC-C457-5F329A338E1E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03885" y="457201"/>
            <a:ext cx="5198269" cy="2305050"/>
          </a:xfrm>
        </p:spPr>
        <p:txBody>
          <a:bodyPr lIns="0" tIns="274320">
            <a:normAutofit/>
          </a:bodyPr>
          <a:lstStyle>
            <a:lvl1pPr marL="457200" indent="-457200">
              <a:spcBef>
                <a:spcPts val="1800"/>
              </a:spcBef>
              <a:buFont typeface="+mj-lt"/>
              <a:buAutoNum type="arabicPeriod"/>
              <a:defRPr sz="2000"/>
            </a:lvl1pPr>
            <a:lvl2pPr marL="914400" indent="-457200">
              <a:spcBef>
                <a:spcPts val="1800"/>
              </a:spcBef>
              <a:buFont typeface="+mj-lt"/>
              <a:buAutoNum type="alphaLcPeriod"/>
              <a:defRPr sz="2000"/>
            </a:lvl2pPr>
            <a:lvl3pPr marL="1371600" indent="-457200">
              <a:spcBef>
                <a:spcPts val="1800"/>
              </a:spcBef>
              <a:buFont typeface="+mj-lt"/>
              <a:buAutoNum type="arabicParenR"/>
              <a:defRPr sz="2000"/>
            </a:lvl3pPr>
            <a:lvl4pPr marL="1371600" indent="0">
              <a:spcBef>
                <a:spcPts val="1800"/>
              </a:spcBef>
              <a:buFont typeface="+mj-lt"/>
              <a:buNone/>
              <a:defRPr sz="2000"/>
            </a:lvl4pPr>
            <a:lvl5pPr marL="2286000" indent="-457200">
              <a:spcBef>
                <a:spcPts val="1800"/>
              </a:spcBef>
              <a:buFont typeface="+mj-lt"/>
              <a:buAutoNum type="arabicPeriod"/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endParaRPr lang="en-US" dirty="0"/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3AC171DA-232D-44C1-6B93-40BACB298F4B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94360" y="2810595"/>
            <a:ext cx="5198269" cy="3319513"/>
          </a:xfrm>
        </p:spPr>
        <p:txBody>
          <a:bodyPr lIns="0" tIns="45720" rIns="0" bIns="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sz="2000"/>
            </a:lvl1pPr>
            <a:lvl2pPr marL="283464" indent="-283464">
              <a:spcBef>
                <a:spcPts val="1800"/>
              </a:spcBef>
              <a:defRPr sz="2000"/>
            </a:lvl2pPr>
            <a:lvl3pPr marL="548640" indent="-283464">
              <a:spcBef>
                <a:spcPts val="1800"/>
              </a:spcBef>
              <a:defRPr sz="2000"/>
            </a:lvl3pPr>
            <a:lvl4pPr marL="822960" indent="-283464">
              <a:spcBef>
                <a:spcPts val="1800"/>
              </a:spcBef>
              <a:defRPr sz="2000"/>
            </a:lvl4pPr>
            <a:lvl5pPr marL="1005840"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546068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Content and Pictur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5310" y="278129"/>
            <a:ext cx="5063490" cy="2354026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3" name="Content Placeholder 5">
            <a:extLst>
              <a:ext uri="{FF2B5EF4-FFF2-40B4-BE49-F238E27FC236}">
                <a16:creationId xmlns:a16="http://schemas.microsoft.com/office/drawing/2014/main" id="{1EF4505D-6803-3813-7738-049963427819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594360" y="3279579"/>
            <a:ext cx="5044440" cy="2994415"/>
          </a:xfrm>
        </p:spPr>
        <p:txBody>
          <a:bodyPr lIns="0" tIns="228600" rIns="0" bIns="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sz="2000"/>
            </a:lvl1pPr>
            <a:lvl2pPr indent="-283464">
              <a:spcBef>
                <a:spcPts val="1800"/>
              </a:spcBef>
              <a:defRPr sz="2000"/>
            </a:lvl2pPr>
            <a:lvl3pPr indent="-283464">
              <a:spcBef>
                <a:spcPts val="1800"/>
              </a:spcBef>
              <a:defRPr sz="2000"/>
            </a:lvl3pPr>
            <a:lvl4pPr indent="-283464">
              <a:spcBef>
                <a:spcPts val="1800"/>
              </a:spcBef>
              <a:defRPr sz="2000"/>
            </a:lvl4pPr>
            <a:lvl5pPr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997459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4658637A-5D36-6127-19BC-C203E23FA49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96000" y="0"/>
            <a:ext cx="6118225" cy="68580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293197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ED84C6-50E6-6C43-8031-AFF6268E0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4360" y="1825625"/>
            <a:ext cx="103822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itle Placeholder 11">
            <a:extLst>
              <a:ext uri="{FF2B5EF4-FFF2-40B4-BE49-F238E27FC236}">
                <a16:creationId xmlns:a16="http://schemas.microsoft.com/office/drawing/2014/main" id="{D41FC0AE-253D-D242-9C88-017078F8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365125"/>
            <a:ext cx="104013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" name="Date Placeholder 3">
            <a:extLst>
              <a:ext uri="{FF2B5EF4-FFF2-40B4-BE49-F238E27FC236}">
                <a16:creationId xmlns:a16="http://schemas.microsoft.com/office/drawing/2014/main" id="{EF47083A-6D76-4B4D-87CA-E08E212F78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33648" y="6332220"/>
            <a:ext cx="131318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0" i="0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 dirty="0">
              <a:latin typeface="+mn-lt"/>
            </a:endParaRPr>
          </a:p>
        </p:txBody>
      </p:sp>
      <p:sp>
        <p:nvSpPr>
          <p:cNvPr id="32" name="Slide Number Placeholder 5">
            <a:extLst>
              <a:ext uri="{FF2B5EF4-FFF2-40B4-BE49-F238E27FC236}">
                <a16:creationId xmlns:a16="http://schemas.microsoft.com/office/drawing/2014/main" id="{C8ADA0DF-3751-9A48-8A21-59F01C782D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4360" y="6332220"/>
            <a:ext cx="52324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1" i="0">
                <a:solidFill>
                  <a:schemeClr val="bg1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8922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1" r:id="rId1"/>
    <p:sldLayoutId id="2147483698" r:id="rId2"/>
    <p:sldLayoutId id="2147483710" r:id="rId3"/>
    <p:sldLayoutId id="2147483700" r:id="rId4"/>
    <p:sldLayoutId id="2147483701" r:id="rId5"/>
    <p:sldLayoutId id="2147483659" r:id="rId6"/>
    <p:sldLayoutId id="2147483709" r:id="rId7"/>
    <p:sldLayoutId id="2147483708" r:id="rId8"/>
    <p:sldLayoutId id="2147483707" r:id="rId9"/>
    <p:sldLayoutId id="2147483706" r:id="rId10"/>
    <p:sldLayoutId id="2147483705" r:id="rId11"/>
    <p:sldLayoutId id="2147483704" r:id="rId12"/>
    <p:sldLayoutId id="2147483703" r:id="rId13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b="1" i="0" kern="1200" spc="100" baseline="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83464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240">
          <p15:clr>
            <a:srgbClr val="547EBF"/>
          </p15:clr>
        </p15:guide>
        <p15:guide id="4" orient="horz" pos="240">
          <p15:clr>
            <a:srgbClr val="547EBF"/>
          </p15:clr>
        </p15:guide>
        <p15:guide id="5" pos="7440">
          <p15:clr>
            <a:srgbClr val="547EBF"/>
          </p15:clr>
        </p15:guide>
        <p15:guide id="6" orient="horz" pos="4080">
          <p15:clr>
            <a:srgbClr val="547EBF"/>
          </p15:clr>
        </p15:guide>
        <p15:guide id="7" pos="600" userDrawn="1">
          <p15:clr>
            <a:srgbClr val="547EBF"/>
          </p15:clr>
        </p15:guide>
        <p15:guide id="8" pos="3720">
          <p15:clr>
            <a:srgbClr val="547EBF"/>
          </p15:clr>
        </p15:guide>
        <p15:guide id="9" pos="2112">
          <p15:clr>
            <a:srgbClr val="547EBF"/>
          </p15:clr>
        </p15:guide>
        <p15:guide id="10" pos="1848">
          <p15:clr>
            <a:srgbClr val="547EBF"/>
          </p15:clr>
        </p15:guide>
        <p15:guide id="11" pos="5568">
          <p15:clr>
            <a:srgbClr val="547EBF"/>
          </p15:clr>
        </p15:guide>
        <p15:guide id="12" pos="5832">
          <p15:clr>
            <a:srgbClr val="547EBF"/>
          </p15:clr>
        </p15:guide>
        <p15:guide id="13" pos="4968">
          <p15:clr>
            <a:srgbClr val="9FCC3B"/>
          </p15:clr>
        </p15:guide>
        <p15:guide id="14" pos="5208">
          <p15:clr>
            <a:srgbClr val="9FCC3B"/>
          </p15:clr>
        </p15:guide>
        <p15:guide id="15" pos="2712">
          <p15:clr>
            <a:srgbClr val="9FCC3B"/>
          </p15:clr>
        </p15:guide>
        <p15:guide id="16" pos="2472">
          <p15:clr>
            <a:srgbClr val="9FCC3B"/>
          </p15:clr>
        </p15:guide>
        <p15:guide id="17" pos="39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sv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sv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sv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sv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sv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sv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sv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sv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3.xml"/><Relationship Id="rId4" Type="http://schemas.openxmlformats.org/officeDocument/2006/relationships/hyperlink" Target="mailto:nbutina@cuyahogacounty.us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sv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sv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sv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B2B1A43-8439-480B-3060-FBA579082A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9465" y="787889"/>
            <a:ext cx="3370439" cy="291543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AB1D9D6-2977-ABCD-FDF8-51AFA5064E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09904" y="411479"/>
            <a:ext cx="5486400" cy="3291840"/>
          </a:xfrm>
        </p:spPr>
        <p:txBody>
          <a:bodyPr/>
          <a:lstStyle/>
          <a:p>
            <a:r>
              <a:rPr lang="en-US" dirty="0"/>
              <a:t>YHDP – HMIS Data &amp; Reporting Requirements</a:t>
            </a:r>
          </a:p>
        </p:txBody>
      </p:sp>
    </p:spTree>
    <p:extLst>
      <p:ext uri="{BB962C8B-B14F-4D97-AF65-F5344CB8AC3E}">
        <p14:creationId xmlns:p14="http://schemas.microsoft.com/office/powerpoint/2010/main" val="3390304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076CCA5-9FE8-A577-4A9F-A7E5EA6426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DAC3D-91BC-7F61-0C9C-6C3F97A81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2979" y="220321"/>
            <a:ext cx="9716573" cy="1680205"/>
          </a:xfrm>
        </p:spPr>
        <p:txBody>
          <a:bodyPr/>
          <a:lstStyle/>
          <a:p>
            <a:r>
              <a:rPr lang="en-US" dirty="0"/>
              <a:t>Federal Partner Program Specific Data Elements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F06D207-7D6F-12DF-F071-9D934BB22216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710501735"/>
              </p:ext>
            </p:extLst>
          </p:nvPr>
        </p:nvGraphicFramePr>
        <p:xfrm>
          <a:off x="3657600" y="2281238"/>
          <a:ext cx="7810500" cy="335915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171977">
                  <a:extLst>
                    <a:ext uri="{9D8B030D-6E8A-4147-A177-3AD203B41FA5}">
                      <a16:colId xmlns:a16="http://schemas.microsoft.com/office/drawing/2014/main" val="194305745"/>
                    </a:ext>
                  </a:extLst>
                </a:gridCol>
                <a:gridCol w="2517820">
                  <a:extLst>
                    <a:ext uri="{9D8B030D-6E8A-4147-A177-3AD203B41FA5}">
                      <a16:colId xmlns:a16="http://schemas.microsoft.com/office/drawing/2014/main" val="2592171796"/>
                    </a:ext>
                  </a:extLst>
                </a:gridCol>
                <a:gridCol w="1242811">
                  <a:extLst>
                    <a:ext uri="{9D8B030D-6E8A-4147-A177-3AD203B41FA5}">
                      <a16:colId xmlns:a16="http://schemas.microsoft.com/office/drawing/2014/main" val="2105835757"/>
                    </a:ext>
                  </a:extLst>
                </a:gridCol>
                <a:gridCol w="1236372">
                  <a:extLst>
                    <a:ext uri="{9D8B030D-6E8A-4147-A177-3AD203B41FA5}">
                      <a16:colId xmlns:a16="http://schemas.microsoft.com/office/drawing/2014/main" val="1260058676"/>
                    </a:ext>
                  </a:extLst>
                </a:gridCol>
                <a:gridCol w="1641520">
                  <a:extLst>
                    <a:ext uri="{9D8B030D-6E8A-4147-A177-3AD203B41FA5}">
                      <a16:colId xmlns:a16="http://schemas.microsoft.com/office/drawing/2014/main" val="37042491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Element 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Element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Applicable Project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For Who?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When?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06935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C3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Youth Education Status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All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HoH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Start, Exit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1574608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C4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Translation Assistance Needed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All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HoH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Start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1555887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R3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Sexual Orientation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All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HoH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&amp; Adults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Record Creation/Start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9788418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R7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General Health Status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All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HoH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&amp; Adults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Start, Exit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1584581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R8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lvl="0"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Dental Health Status</a:t>
                      </a:r>
                    </a:p>
                  </a:txBody>
                  <a:tcPr marL="15240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All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HoH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&amp; Adults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Start, Exit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7267216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R9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Mental Health Status</a:t>
                      </a:r>
                    </a:p>
                  </a:txBody>
                  <a:tcPr marL="15240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All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HoH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&amp; Adults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Start, Exit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9613798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R10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Pregnancy Status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All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HoH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&amp; Adults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Start, Annual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179329270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F788ED12-6BFF-3117-A9E6-EA5237214CCC}"/>
              </a:ext>
            </a:extLst>
          </p:cNvPr>
          <p:cNvSpPr txBox="1"/>
          <p:nvPr/>
        </p:nvSpPr>
        <p:spPr>
          <a:xfrm>
            <a:off x="497769" y="2421228"/>
            <a:ext cx="25609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Elements that are required by specific programs funded by a federal partner (e.g., CoC, RHY, YHDP, VA, etc.)</a:t>
            </a:r>
          </a:p>
        </p:txBody>
      </p:sp>
      <p:pic>
        <p:nvPicPr>
          <p:cNvPr id="5" name="Graphic 4" descr="Handshake with solid fill">
            <a:extLst>
              <a:ext uri="{FF2B5EF4-FFF2-40B4-BE49-F238E27FC236}">
                <a16:creationId xmlns:a16="http://schemas.microsoft.com/office/drawing/2014/main" id="{E32CEAC8-33BE-645D-95A6-7318FBA74F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2448" y="635573"/>
            <a:ext cx="1195803" cy="1195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067156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076CCA5-9FE8-A577-4A9F-A7E5EA6426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DAC3D-91BC-7F61-0C9C-6C3F97A81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2979" y="220321"/>
            <a:ext cx="9716573" cy="1680205"/>
          </a:xfrm>
        </p:spPr>
        <p:txBody>
          <a:bodyPr/>
          <a:lstStyle/>
          <a:p>
            <a:r>
              <a:rPr lang="en-US" dirty="0"/>
              <a:t>Federal Partner Program Specific Data Elements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F06D207-7D6F-12DF-F071-9D934BB22216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928743328"/>
              </p:ext>
            </p:extLst>
          </p:nvPr>
        </p:nvGraphicFramePr>
        <p:xfrm>
          <a:off x="3657600" y="2281238"/>
          <a:ext cx="7810500" cy="335788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171977">
                  <a:extLst>
                    <a:ext uri="{9D8B030D-6E8A-4147-A177-3AD203B41FA5}">
                      <a16:colId xmlns:a16="http://schemas.microsoft.com/office/drawing/2014/main" val="194305745"/>
                    </a:ext>
                  </a:extLst>
                </a:gridCol>
                <a:gridCol w="2517820">
                  <a:extLst>
                    <a:ext uri="{9D8B030D-6E8A-4147-A177-3AD203B41FA5}">
                      <a16:colId xmlns:a16="http://schemas.microsoft.com/office/drawing/2014/main" val="2592171796"/>
                    </a:ext>
                  </a:extLst>
                </a:gridCol>
                <a:gridCol w="1242811">
                  <a:extLst>
                    <a:ext uri="{9D8B030D-6E8A-4147-A177-3AD203B41FA5}">
                      <a16:colId xmlns:a16="http://schemas.microsoft.com/office/drawing/2014/main" val="2105835757"/>
                    </a:ext>
                  </a:extLst>
                </a:gridCol>
                <a:gridCol w="1236372">
                  <a:extLst>
                    <a:ext uri="{9D8B030D-6E8A-4147-A177-3AD203B41FA5}">
                      <a16:colId xmlns:a16="http://schemas.microsoft.com/office/drawing/2014/main" val="1260058676"/>
                    </a:ext>
                  </a:extLst>
                </a:gridCol>
                <a:gridCol w="1641520">
                  <a:extLst>
                    <a:ext uri="{9D8B030D-6E8A-4147-A177-3AD203B41FA5}">
                      <a16:colId xmlns:a16="http://schemas.microsoft.com/office/drawing/2014/main" val="37042491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Element 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Element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Applicable Project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For Who?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When?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06935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R11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Formerly a Ward of Child Welfare/Foster Care Agency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All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HoH &amp; Adults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Start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1574608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If yes, number of years?</a:t>
                      </a:r>
                    </a:p>
                  </a:txBody>
                  <a:tcPr marL="15240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1555887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If less than 1 year, number of months?</a:t>
                      </a:r>
                    </a:p>
                  </a:txBody>
                  <a:tcPr marL="15240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9788418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R12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Formerly a Ward of Juvenile Justice System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All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HoH &amp; Adults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Start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1584581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If yes, number of years?</a:t>
                      </a:r>
                    </a:p>
                  </a:txBody>
                  <a:tcPr marL="15240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7267216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If less than 1 year, number of months?</a:t>
                      </a:r>
                    </a:p>
                  </a:txBody>
                  <a:tcPr marL="15240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961379844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F788ED12-6BFF-3117-A9E6-EA5237214CCC}"/>
              </a:ext>
            </a:extLst>
          </p:cNvPr>
          <p:cNvSpPr txBox="1"/>
          <p:nvPr/>
        </p:nvSpPr>
        <p:spPr>
          <a:xfrm>
            <a:off x="497769" y="2421228"/>
            <a:ext cx="25609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Elements that are required by specific programs funded by a federal partner (e.g., CoC, RHY, YHDP, VA, etc.)</a:t>
            </a:r>
          </a:p>
        </p:txBody>
      </p:sp>
      <p:pic>
        <p:nvPicPr>
          <p:cNvPr id="5" name="Graphic 4" descr="Handshake with solid fill">
            <a:extLst>
              <a:ext uri="{FF2B5EF4-FFF2-40B4-BE49-F238E27FC236}">
                <a16:creationId xmlns:a16="http://schemas.microsoft.com/office/drawing/2014/main" id="{E32CEAC8-33BE-645D-95A6-7318FBA74F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2448" y="635573"/>
            <a:ext cx="1195803" cy="1195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904313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822F720-D329-574D-1BC8-3324A9462FC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51135DE-5EC8-2513-5F54-F0913E4ACCA5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74168270"/>
              </p:ext>
            </p:extLst>
          </p:nvPr>
        </p:nvGraphicFramePr>
        <p:xfrm>
          <a:off x="3657600" y="2281238"/>
          <a:ext cx="7810500" cy="409956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171977">
                  <a:extLst>
                    <a:ext uri="{9D8B030D-6E8A-4147-A177-3AD203B41FA5}">
                      <a16:colId xmlns:a16="http://schemas.microsoft.com/office/drawing/2014/main" val="194305745"/>
                    </a:ext>
                  </a:extLst>
                </a:gridCol>
                <a:gridCol w="2801155">
                  <a:extLst>
                    <a:ext uri="{9D8B030D-6E8A-4147-A177-3AD203B41FA5}">
                      <a16:colId xmlns:a16="http://schemas.microsoft.com/office/drawing/2014/main" val="2592171796"/>
                    </a:ext>
                  </a:extLst>
                </a:gridCol>
                <a:gridCol w="1255691">
                  <a:extLst>
                    <a:ext uri="{9D8B030D-6E8A-4147-A177-3AD203B41FA5}">
                      <a16:colId xmlns:a16="http://schemas.microsoft.com/office/drawing/2014/main" val="2105835757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1260058676"/>
                    </a:ext>
                  </a:extLst>
                </a:gridCol>
                <a:gridCol w="1210077">
                  <a:extLst>
                    <a:ext uri="{9D8B030D-6E8A-4147-A177-3AD203B41FA5}">
                      <a16:colId xmlns:a16="http://schemas.microsoft.com/office/drawing/2014/main" val="37042491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Element 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Element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Applicable Project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For Who?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When?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06935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R17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Project Completion Status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All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HoH &amp; Adults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Exit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1574608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1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If client expelled/terminated involuntarily, reason?</a:t>
                      </a:r>
                    </a:p>
                  </a:txBody>
                  <a:tcPr marL="15240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1555887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R19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Safe and Appropriate Exit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All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HoH &amp; Adults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Exit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9788418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1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Determined safe by client?</a:t>
                      </a:r>
                    </a:p>
                  </a:txBody>
                  <a:tcPr marL="15240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1584581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1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Determined safe by caseworker?</a:t>
                      </a:r>
                    </a:p>
                  </a:txBody>
                  <a:tcPr marL="15240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7267216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1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Permanent positive adult connections outside of project?</a:t>
                      </a:r>
                    </a:p>
                  </a:txBody>
                  <a:tcPr marL="15240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9613798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Permanent positive peer connections outside of project?</a:t>
                      </a:r>
                    </a:p>
                  </a:txBody>
                  <a:tcPr marL="15240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1793292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Permanent positive community connections outside of project?</a:t>
                      </a:r>
                    </a:p>
                  </a:txBody>
                  <a:tcPr marL="15240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75717301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18FC6B1B-EB7E-7C9A-51EE-2039BC7BC911}"/>
              </a:ext>
            </a:extLst>
          </p:cNvPr>
          <p:cNvSpPr txBox="1"/>
          <p:nvPr/>
        </p:nvSpPr>
        <p:spPr>
          <a:xfrm>
            <a:off x="497769" y="2421228"/>
            <a:ext cx="25609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Elements that are required by specific programs funded by a federal partner (e.g., CoC, RHY, YHDP, VA, etc.)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8B5A2C6-466A-B99F-F608-94FE89CF29DF}"/>
              </a:ext>
            </a:extLst>
          </p:cNvPr>
          <p:cNvSpPr txBox="1">
            <a:spLocks/>
          </p:cNvSpPr>
          <p:nvPr/>
        </p:nvSpPr>
        <p:spPr>
          <a:xfrm>
            <a:off x="1892979" y="151171"/>
            <a:ext cx="9716573" cy="168020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b="1" i="0" kern="1200" spc="1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/>
              <a:t>Federal Partner Program Specific Data Elements</a:t>
            </a:r>
          </a:p>
        </p:txBody>
      </p:sp>
      <p:pic>
        <p:nvPicPr>
          <p:cNvPr id="5" name="Graphic 4" descr="Handshake with solid fill">
            <a:extLst>
              <a:ext uri="{FF2B5EF4-FFF2-40B4-BE49-F238E27FC236}">
                <a16:creationId xmlns:a16="http://schemas.microsoft.com/office/drawing/2014/main" id="{4D61E884-7D08-2C1C-4B08-AEBD9AD8D2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2448" y="635573"/>
            <a:ext cx="1195803" cy="1195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94765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9B0D619-92C1-14AC-FC47-BCAB271594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697B7-2B67-3345-22CB-301340A1CD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9611" y="865640"/>
            <a:ext cx="10399868" cy="914400"/>
          </a:xfrm>
        </p:spPr>
        <p:txBody>
          <a:bodyPr/>
          <a:lstStyle/>
          <a:p>
            <a:r>
              <a:rPr lang="en-US" dirty="0"/>
              <a:t>Local Required Data Elements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DBE021B-DF6E-C3E4-1885-F2DE86330829}"/>
              </a:ext>
            </a:extLst>
          </p:cNvPr>
          <p:cNvSpPr txBox="1"/>
          <p:nvPr/>
        </p:nvSpPr>
        <p:spPr>
          <a:xfrm>
            <a:off x="497768" y="2421228"/>
            <a:ext cx="274419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Elements required at a local level 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for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HoHs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only at time of occurrence.</a:t>
            </a:r>
          </a:p>
          <a:p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All set up as one-time services rather than long-term.</a:t>
            </a:r>
          </a:p>
        </p:txBody>
      </p:sp>
      <p:pic>
        <p:nvPicPr>
          <p:cNvPr id="4" name="Graphic 3" descr="City with solid fill">
            <a:extLst>
              <a:ext uri="{FF2B5EF4-FFF2-40B4-BE49-F238E27FC236}">
                <a16:creationId xmlns:a16="http://schemas.microsoft.com/office/drawing/2014/main" id="{15208C34-E5FF-E974-D431-DADD70096B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9285" y="988453"/>
            <a:ext cx="914400" cy="914400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6E66695-9BB6-DF33-889D-38089FDC4CE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657599" y="2282007"/>
            <a:ext cx="4256117" cy="4268421"/>
          </a:xfrm>
        </p:spPr>
        <p:txBody>
          <a:bodyPr>
            <a:normAutofit fontScale="55000" lnSpcReduction="20000"/>
          </a:bodyPr>
          <a:lstStyle/>
          <a:p>
            <a:r>
              <a:rPr lang="en-US" b="1" dirty="0"/>
              <a:t>YHDP Case Management Services</a:t>
            </a:r>
          </a:p>
          <a:p>
            <a:pPr lvl="1"/>
            <a:r>
              <a:rPr lang="en-US" dirty="0"/>
              <a:t>Adult life skills/community engagement</a:t>
            </a:r>
          </a:p>
          <a:p>
            <a:pPr lvl="1"/>
            <a:r>
              <a:rPr lang="en-US" dirty="0"/>
              <a:t>Basic needs</a:t>
            </a:r>
          </a:p>
          <a:p>
            <a:pPr lvl="1"/>
            <a:r>
              <a:rPr lang="en-US" dirty="0"/>
              <a:t>Education/GED/Education Services</a:t>
            </a:r>
          </a:p>
          <a:p>
            <a:pPr lvl="1"/>
            <a:r>
              <a:rPr lang="en-US" dirty="0"/>
              <a:t>Employment and/or training services</a:t>
            </a:r>
          </a:p>
          <a:p>
            <a:pPr lvl="1"/>
            <a:r>
              <a:rPr lang="en-US" dirty="0"/>
              <a:t>Housing related services</a:t>
            </a:r>
          </a:p>
          <a:p>
            <a:pPr lvl="1"/>
            <a:r>
              <a:rPr lang="en-US" dirty="0"/>
              <a:t>Link to public benefits</a:t>
            </a:r>
          </a:p>
          <a:p>
            <a:pPr lvl="1"/>
            <a:r>
              <a:rPr lang="en-US" dirty="0"/>
              <a:t>Mental health or medical care</a:t>
            </a:r>
          </a:p>
          <a:p>
            <a:pPr lvl="1"/>
            <a:r>
              <a:rPr lang="en-US" dirty="0"/>
              <a:t>Other case management</a:t>
            </a:r>
          </a:p>
          <a:p>
            <a:pPr lvl="1"/>
            <a:r>
              <a:rPr lang="en-US" dirty="0"/>
              <a:t>Parenting resources</a:t>
            </a:r>
          </a:p>
          <a:p>
            <a:pPr lvl="1"/>
            <a:r>
              <a:rPr lang="en-US" dirty="0"/>
              <a:t>Referral to DV resource</a:t>
            </a:r>
          </a:p>
          <a:p>
            <a:pPr lvl="1"/>
            <a:r>
              <a:rPr lang="en-US" dirty="0"/>
              <a:t>Substance use education/prevention services/treatment</a:t>
            </a: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87486486-111C-F37E-446D-87EC5496B3F2}"/>
              </a:ext>
            </a:extLst>
          </p:cNvPr>
          <p:cNvSpPr txBox="1">
            <a:spLocks/>
          </p:cNvSpPr>
          <p:nvPr/>
        </p:nvSpPr>
        <p:spPr>
          <a:xfrm>
            <a:off x="8329352" y="2287538"/>
            <a:ext cx="3512772" cy="4262889"/>
          </a:xfrm>
          <a:prstGeom prst="rect">
            <a:avLst/>
          </a:prstGeom>
        </p:spPr>
        <p:txBody>
          <a:bodyPr vert="horz" lIns="0" tIns="228600" rIns="0" bIns="0" rtlCol="0">
            <a:normAutofit fontScale="70000" lnSpcReduction="20000"/>
          </a:bodyPr>
          <a:lstStyle>
            <a:lvl1pPr marL="283464" indent="-283464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83464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83464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83464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83464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YHDP Financial Assistance</a:t>
            </a:r>
          </a:p>
          <a:p>
            <a:pPr lvl="1"/>
            <a:r>
              <a:rPr lang="en-US" dirty="0"/>
              <a:t>Application fees</a:t>
            </a:r>
          </a:p>
          <a:p>
            <a:pPr lvl="1"/>
            <a:r>
              <a:rPr lang="en-US" dirty="0"/>
              <a:t>Basic needs</a:t>
            </a:r>
          </a:p>
          <a:p>
            <a:pPr lvl="1"/>
            <a:r>
              <a:rPr lang="en-US" dirty="0"/>
              <a:t>Child care</a:t>
            </a:r>
          </a:p>
          <a:p>
            <a:pPr lvl="1"/>
            <a:r>
              <a:rPr lang="en-US" dirty="0"/>
              <a:t>Food</a:t>
            </a:r>
          </a:p>
          <a:p>
            <a:pPr lvl="1"/>
            <a:r>
              <a:rPr lang="en-US" dirty="0"/>
              <a:t>Legal fees</a:t>
            </a:r>
          </a:p>
          <a:p>
            <a:pPr lvl="1"/>
            <a:r>
              <a:rPr lang="en-US" dirty="0"/>
              <a:t>Moving costs</a:t>
            </a:r>
          </a:p>
          <a:p>
            <a:pPr lvl="1"/>
            <a:r>
              <a:rPr lang="en-US" dirty="0"/>
              <a:t>Rental Assistance</a:t>
            </a:r>
          </a:p>
          <a:p>
            <a:pPr lvl="1"/>
            <a:r>
              <a:rPr lang="en-US" dirty="0"/>
              <a:t>Security Deposit</a:t>
            </a:r>
          </a:p>
          <a:p>
            <a:pPr lvl="1"/>
            <a:r>
              <a:rPr lang="en-US" dirty="0"/>
              <a:t>Transportation/Bus Passes</a:t>
            </a:r>
          </a:p>
          <a:p>
            <a:pPr lvl="1"/>
            <a:r>
              <a:rPr lang="en-US" dirty="0"/>
              <a:t>Utility Assistance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2DB69F8-6184-B036-4615-A963A6E7E0B3}"/>
              </a:ext>
            </a:extLst>
          </p:cNvPr>
          <p:cNvSpPr txBox="1"/>
          <p:nvPr/>
        </p:nvSpPr>
        <p:spPr>
          <a:xfrm>
            <a:off x="44801" y="4459362"/>
            <a:ext cx="36501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2">
                    <a:lumMod val="10000"/>
                  </a:schemeClr>
                </a:solidFill>
              </a:rPr>
              <a:t>Are there other services that need to be added? Are there differences between SSO and TH/RRH? </a:t>
            </a:r>
          </a:p>
        </p:txBody>
      </p:sp>
    </p:spTree>
    <p:extLst>
      <p:ext uri="{BB962C8B-B14F-4D97-AF65-F5344CB8AC3E}">
        <p14:creationId xmlns:p14="http://schemas.microsoft.com/office/powerpoint/2010/main" val="331291977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F78CD-11C4-4FDA-B64A-2B9C17D9C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note on timeliness…</a:t>
            </a:r>
          </a:p>
        </p:txBody>
      </p:sp>
      <p:pic>
        <p:nvPicPr>
          <p:cNvPr id="4" name="Graphic 3" descr="Meeting with solid fill">
            <a:extLst>
              <a:ext uri="{FF2B5EF4-FFF2-40B4-BE49-F238E27FC236}">
                <a16:creationId xmlns:a16="http://schemas.microsoft.com/office/drawing/2014/main" id="{1E783E71-0F8B-F5A8-BBBA-677DC2DC2A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240810" y="2456477"/>
            <a:ext cx="1513041" cy="151304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119935D-5524-BB15-D556-29CF5C43AD7D}"/>
              </a:ext>
            </a:extLst>
          </p:cNvPr>
          <p:cNvSpPr txBox="1"/>
          <p:nvPr/>
        </p:nvSpPr>
        <p:spPr>
          <a:xfrm>
            <a:off x="1480312" y="3784852"/>
            <a:ext cx="30340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Nav Collab = 2 business days</a:t>
            </a:r>
          </a:p>
        </p:txBody>
      </p:sp>
      <p:pic>
        <p:nvPicPr>
          <p:cNvPr id="6" name="Graphic 5" descr="Renovation (House With Sparkles) with solid fill">
            <a:extLst>
              <a:ext uri="{FF2B5EF4-FFF2-40B4-BE49-F238E27FC236}">
                <a16:creationId xmlns:a16="http://schemas.microsoft.com/office/drawing/2014/main" id="{E66766C9-AF99-3D17-5C4E-E70C7961E38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550818" y="2456701"/>
            <a:ext cx="1328487" cy="132848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82ADFD6-73EA-C082-384A-3B4328049B44}"/>
              </a:ext>
            </a:extLst>
          </p:cNvPr>
          <p:cNvSpPr txBox="1"/>
          <p:nvPr/>
        </p:nvSpPr>
        <p:spPr>
          <a:xfrm>
            <a:off x="5614736" y="3788002"/>
            <a:ext cx="2260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TH = 1 business days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69BE3A3-46EB-083D-443E-F5460644EAD0}"/>
              </a:ext>
            </a:extLst>
          </p:cNvPr>
          <p:cNvSpPr txBox="1"/>
          <p:nvPr/>
        </p:nvSpPr>
        <p:spPr>
          <a:xfrm>
            <a:off x="8566667" y="3784852"/>
            <a:ext cx="2430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RRH = 2 business days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CCA3BF-36CA-E6FA-4165-F85825C0D4F9}"/>
              </a:ext>
            </a:extLst>
          </p:cNvPr>
          <p:cNvSpPr txBox="1"/>
          <p:nvPr/>
        </p:nvSpPr>
        <p:spPr>
          <a:xfrm>
            <a:off x="3566359" y="4259979"/>
            <a:ext cx="505927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Universal data elements, Program specific data elements, enrollments, and exits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1F02D9B-FF9F-E10C-28F7-DB7673F96156}"/>
              </a:ext>
            </a:extLst>
          </p:cNvPr>
          <p:cNvSpPr txBox="1"/>
          <p:nvPr/>
        </p:nvSpPr>
        <p:spPr>
          <a:xfrm>
            <a:off x="3234286" y="5832790"/>
            <a:ext cx="57234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S</a:t>
            </a:r>
            <a:r>
              <a:rPr lang="en-US" sz="1800" b="1" dirty="0">
                <a:solidFill>
                  <a:schemeClr val="bg1"/>
                </a:solidFill>
              </a:rPr>
              <a:t>ervice transactions can be completed on monthly basis.</a:t>
            </a: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Must be completed before 15</a:t>
            </a:r>
            <a:r>
              <a:rPr lang="en-US" b="1" baseline="30000" dirty="0">
                <a:solidFill>
                  <a:schemeClr val="bg1"/>
                </a:solidFill>
              </a:rPr>
              <a:t>th</a:t>
            </a:r>
            <a:r>
              <a:rPr lang="en-US" b="1" dirty="0">
                <a:solidFill>
                  <a:schemeClr val="bg1"/>
                </a:solidFill>
              </a:rPr>
              <a:t> of the following month!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1752842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819291-C67A-0B7B-3452-4F52C2C982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phic 2" descr="Monitor with solid fill">
            <a:extLst>
              <a:ext uri="{FF2B5EF4-FFF2-40B4-BE49-F238E27FC236}">
                <a16:creationId xmlns:a16="http://schemas.microsoft.com/office/drawing/2014/main" id="{6EB127BA-4B98-12B0-83D5-C2BF3C8431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228601" y="-361747"/>
            <a:ext cx="4488182" cy="4676571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E0B3885B-20AA-357D-0EC9-A50A8EFD2C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4360" y="411479"/>
            <a:ext cx="5486400" cy="3291840"/>
          </a:xfrm>
        </p:spPr>
        <p:txBody>
          <a:bodyPr anchor="b">
            <a:normAutofit/>
          </a:bodyPr>
          <a:lstStyle/>
          <a:p>
            <a:r>
              <a:rPr lang="en-US" dirty="0"/>
              <a:t>Live Demo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F8DF5615-56A7-82A1-C6CB-5C23208BEEC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94360" y="4549552"/>
            <a:ext cx="5486400" cy="1645920"/>
          </a:xfrm>
        </p:spPr>
        <p:txBody>
          <a:bodyPr/>
          <a:lstStyle/>
          <a:p>
            <a:r>
              <a:rPr lang="en-US" dirty="0"/>
              <a:t>Review all data elements</a:t>
            </a:r>
          </a:p>
        </p:txBody>
      </p:sp>
    </p:spTree>
    <p:extLst>
      <p:ext uri="{BB962C8B-B14F-4D97-AF65-F5344CB8AC3E}">
        <p14:creationId xmlns:p14="http://schemas.microsoft.com/office/powerpoint/2010/main" val="156261816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2B7A07-B4EE-B9FF-E205-416894BB0F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phic 2" descr="Document with solid fill">
            <a:extLst>
              <a:ext uri="{FF2B5EF4-FFF2-40B4-BE49-F238E27FC236}">
                <a16:creationId xmlns:a16="http://schemas.microsoft.com/office/drawing/2014/main" id="{53BF0A34-FD74-DC2C-7778-36B8862464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437504" y="-102550"/>
            <a:ext cx="4261851" cy="4261851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E97F8E41-0BB0-B3F3-5849-067EDE42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4360" y="411479"/>
            <a:ext cx="5486400" cy="3291840"/>
          </a:xfrm>
        </p:spPr>
        <p:txBody>
          <a:bodyPr anchor="b">
            <a:normAutofit/>
          </a:bodyPr>
          <a:lstStyle/>
          <a:p>
            <a:r>
              <a:rPr lang="en-US" dirty="0"/>
              <a:t>YHDP Reporting Requirements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E1AC9D56-D077-C135-B4ED-F3F5960190C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94360" y="4549552"/>
            <a:ext cx="5486400" cy="164592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85468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247464-06F2-C247-3415-DE97454962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4867F17-EDEB-996E-764A-0029BE527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59" y="1224792"/>
            <a:ext cx="9778365" cy="707323"/>
          </a:xfrm>
        </p:spPr>
        <p:txBody>
          <a:bodyPr/>
          <a:lstStyle/>
          <a:p>
            <a:r>
              <a:rPr lang="en-US" dirty="0"/>
              <a:t>Reporting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E3A7D2A-A90B-5B32-A68F-E8C627E8F242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94360" y="2676525"/>
            <a:ext cx="4490827" cy="174736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QPR – Quarterly Performance Report</a:t>
            </a:r>
          </a:p>
          <a:p>
            <a:pPr marL="626364" lvl="1" indent="-342900"/>
            <a:r>
              <a:rPr lang="en-US" b="1" dirty="0"/>
              <a:t>Quarterly reports due in April, July, October, &amp; January</a:t>
            </a:r>
          </a:p>
          <a:p>
            <a:pPr marL="626364" lvl="1" indent="-342900"/>
            <a:r>
              <a:rPr lang="en-US" b="1" dirty="0"/>
              <a:t>Uploaded into SAGE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5B18E1-0381-C6D5-5B14-5243A9D66CFA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94359" y="4518204"/>
            <a:ext cx="4490827" cy="1882596"/>
          </a:xfrm>
        </p:spPr>
        <p:txBody>
          <a:bodyPr/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APR – Annual Performance Report</a:t>
            </a:r>
          </a:p>
          <a:p>
            <a:pPr marL="626364" lvl="1" indent="-342900"/>
            <a:r>
              <a:rPr lang="en-US" b="1" dirty="0"/>
              <a:t>Annual reports due at end of year (due date not set)</a:t>
            </a:r>
          </a:p>
          <a:p>
            <a:pPr marL="626364" lvl="1" indent="-342900"/>
            <a:r>
              <a:rPr lang="en-US" b="1" dirty="0"/>
              <a:t>Uploaded into SAGE</a:t>
            </a:r>
            <a:endParaRPr lang="en-US" dirty="0"/>
          </a:p>
        </p:txBody>
      </p:sp>
      <p:sp>
        <p:nvSpPr>
          <p:cNvPr id="2" name="Content Placeholder 4">
            <a:extLst>
              <a:ext uri="{FF2B5EF4-FFF2-40B4-BE49-F238E27FC236}">
                <a16:creationId xmlns:a16="http://schemas.microsoft.com/office/drawing/2014/main" id="{E7CC112E-418E-6441-3DA6-1CE53C82358D}"/>
              </a:ext>
            </a:extLst>
          </p:cNvPr>
          <p:cNvSpPr txBox="1">
            <a:spLocks/>
          </p:cNvSpPr>
          <p:nvPr/>
        </p:nvSpPr>
        <p:spPr>
          <a:xfrm>
            <a:off x="6096000" y="2676525"/>
            <a:ext cx="4490827" cy="3531092"/>
          </a:xfrm>
          <a:prstGeom prst="rect">
            <a:avLst/>
          </a:prstGeom>
        </p:spPr>
        <p:txBody>
          <a:bodyPr vert="horz" lIns="0" tIns="45720" rIns="0" bIns="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283464" indent="-283464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594360" indent="-283464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822960" indent="-283464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005840" indent="-283464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DQM – Data Quality Monitoring</a:t>
            </a:r>
          </a:p>
          <a:p>
            <a:pPr marL="626364" lvl="1" indent="-342900"/>
            <a:r>
              <a:rPr lang="en-US" b="1" dirty="0"/>
              <a:t>Monthly reports due to OHS on 15</a:t>
            </a:r>
            <a:r>
              <a:rPr lang="en-US" b="1" baseline="30000" dirty="0"/>
              <a:t>th</a:t>
            </a:r>
            <a:r>
              <a:rPr lang="en-US" b="1" dirty="0"/>
              <a:t> of every month for previous month</a:t>
            </a:r>
          </a:p>
          <a:p>
            <a:pPr marL="626364" lvl="1" indent="-342900"/>
            <a:r>
              <a:rPr lang="en-US" b="1" dirty="0"/>
              <a:t>Reviewed by OHS and returned with errors/issues to fix</a:t>
            </a:r>
          </a:p>
          <a:p>
            <a:pPr marL="626364" lvl="1" indent="-342900"/>
            <a:r>
              <a:rPr lang="en-US" b="1" dirty="0"/>
              <a:t>All HMIS-participating projects are required to submit DQM reports</a:t>
            </a:r>
          </a:p>
        </p:txBody>
      </p:sp>
    </p:spTree>
    <p:extLst>
      <p:ext uri="{BB962C8B-B14F-4D97-AF65-F5344CB8AC3E}">
        <p14:creationId xmlns:p14="http://schemas.microsoft.com/office/powerpoint/2010/main" val="200313641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DE16587-665E-5D23-CCC8-8F2C8411C5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D6CB3ED-90F8-DDB3-6092-090B7C616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Annual Performance Reporting (APR)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AD4F3FB5-5222-194B-FB13-FD4FF57C37F4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018487127"/>
              </p:ext>
            </p:extLst>
          </p:nvPr>
        </p:nvGraphicFramePr>
        <p:xfrm>
          <a:off x="593725" y="2281238"/>
          <a:ext cx="6788148" cy="407924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4300247">
                  <a:extLst>
                    <a:ext uri="{9D8B030D-6E8A-4147-A177-3AD203B41FA5}">
                      <a16:colId xmlns:a16="http://schemas.microsoft.com/office/drawing/2014/main" val="2736617792"/>
                    </a:ext>
                  </a:extLst>
                </a:gridCol>
                <a:gridCol w="1210614">
                  <a:extLst>
                    <a:ext uri="{9D8B030D-6E8A-4147-A177-3AD203B41FA5}">
                      <a16:colId xmlns:a16="http://schemas.microsoft.com/office/drawing/2014/main" val="2177481038"/>
                    </a:ext>
                  </a:extLst>
                </a:gridCol>
                <a:gridCol w="1277287">
                  <a:extLst>
                    <a:ext uri="{9D8B030D-6E8A-4147-A177-3AD203B41FA5}">
                      <a16:colId xmlns:a16="http://schemas.microsoft.com/office/drawing/2014/main" val="39455688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Required with APR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TH/RRH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SSO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32813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Grant Information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71163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Bed &amp; Unit Inventory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79041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Contact Information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07053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Performance Accomplishments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8415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Financial Information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34833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Program Income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25432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Additional Comments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70718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APR CSV Upload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39569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YHDP Supplemental Questions (Narrative)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53824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Supplemental CSV Upload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74384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256170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92F0E7-493A-353D-60CA-B652500645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2414B01-5ECD-1F51-3B2F-508E0D474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Quarterly Performance Reporting (QPR)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54C9D7EA-0113-CB68-C887-E3DA7DA326A1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677539543"/>
              </p:ext>
            </p:extLst>
          </p:nvPr>
        </p:nvGraphicFramePr>
        <p:xfrm>
          <a:off x="593959" y="2841469"/>
          <a:ext cx="6788148" cy="296672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4300247">
                  <a:extLst>
                    <a:ext uri="{9D8B030D-6E8A-4147-A177-3AD203B41FA5}">
                      <a16:colId xmlns:a16="http://schemas.microsoft.com/office/drawing/2014/main" val="2736617792"/>
                    </a:ext>
                  </a:extLst>
                </a:gridCol>
                <a:gridCol w="1210614">
                  <a:extLst>
                    <a:ext uri="{9D8B030D-6E8A-4147-A177-3AD203B41FA5}">
                      <a16:colId xmlns:a16="http://schemas.microsoft.com/office/drawing/2014/main" val="2177481038"/>
                    </a:ext>
                  </a:extLst>
                </a:gridCol>
                <a:gridCol w="1277287">
                  <a:extLst>
                    <a:ext uri="{9D8B030D-6E8A-4147-A177-3AD203B41FA5}">
                      <a16:colId xmlns:a16="http://schemas.microsoft.com/office/drawing/2014/main" val="39455688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Required with QPR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TH/RRH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SSO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32813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Grant Information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71163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Performance Accomplishments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79041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APR CSV Upload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07053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SRT CSV Upload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8415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QPR Supplemental Questions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34833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Contact Information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25432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Additional Comments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70718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539100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0BF65-C84B-45C3-72CA-AFDA68851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3725" y="1132514"/>
            <a:ext cx="5884383" cy="667343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pic>
        <p:nvPicPr>
          <p:cNvPr id="4" name="Graphic 3" descr="Single gear with solid fill">
            <a:extLst>
              <a:ext uri="{FF2B5EF4-FFF2-40B4-BE49-F238E27FC236}">
                <a16:creationId xmlns:a16="http://schemas.microsoft.com/office/drawing/2014/main" id="{13A73CC8-E6CC-FC81-EE55-A60E0F160D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20315" y="2276675"/>
            <a:ext cx="1965325" cy="196532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C3F29D5-F8D1-0D81-E161-9D03F72C307F}"/>
              </a:ext>
            </a:extLst>
          </p:cNvPr>
          <p:cNvSpPr txBox="1"/>
          <p:nvPr/>
        </p:nvSpPr>
        <p:spPr>
          <a:xfrm>
            <a:off x="742989" y="4081937"/>
            <a:ext cx="271997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tx2">
                    <a:lumMod val="50000"/>
                  </a:schemeClr>
                </a:solidFill>
              </a:rPr>
              <a:t>YHDP Project Setup</a:t>
            </a:r>
          </a:p>
          <a:p>
            <a:endParaRPr lang="en-US" dirty="0"/>
          </a:p>
        </p:txBody>
      </p:sp>
      <p:pic>
        <p:nvPicPr>
          <p:cNvPr id="7" name="Graphic 6" descr="Venn diagram with solid fill">
            <a:extLst>
              <a:ext uri="{FF2B5EF4-FFF2-40B4-BE49-F238E27FC236}">
                <a16:creationId xmlns:a16="http://schemas.microsoft.com/office/drawing/2014/main" id="{A9E15A91-348B-A3E4-188B-51AD14B7FF2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036194" y="3099274"/>
            <a:ext cx="1965325" cy="196532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6FE7ABF-E5C7-50BC-C9CB-E4B1F7943A98}"/>
              </a:ext>
            </a:extLst>
          </p:cNvPr>
          <p:cNvSpPr txBox="1"/>
          <p:nvPr/>
        </p:nvSpPr>
        <p:spPr>
          <a:xfrm>
            <a:off x="3991826" y="4836643"/>
            <a:ext cx="405405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tx2">
                    <a:lumMod val="50000"/>
                  </a:schemeClr>
                </a:solidFill>
              </a:rPr>
              <a:t>Data Collection Requirements</a:t>
            </a:r>
          </a:p>
          <a:p>
            <a:pPr algn="ctr"/>
            <a:r>
              <a:rPr lang="en-US" sz="2400" b="1" dirty="0">
                <a:solidFill>
                  <a:schemeClr val="tx2">
                    <a:lumMod val="50000"/>
                  </a:schemeClr>
                </a:solidFill>
              </a:rPr>
              <a:t>HUD &amp; LOCAL</a:t>
            </a:r>
          </a:p>
          <a:p>
            <a:endParaRPr lang="en-US" dirty="0"/>
          </a:p>
        </p:txBody>
      </p:sp>
      <p:pic>
        <p:nvPicPr>
          <p:cNvPr id="9" name="Graphic 8" descr="Document with solid fill">
            <a:extLst>
              <a:ext uri="{FF2B5EF4-FFF2-40B4-BE49-F238E27FC236}">
                <a16:creationId xmlns:a16="http://schemas.microsoft.com/office/drawing/2014/main" id="{2A6FA68E-15F2-E1AD-12D4-F9D6E5A9DE7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952074" y="3853981"/>
            <a:ext cx="1965325" cy="196532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62A56F2-EFF9-E2F4-D0F8-E75519270A31}"/>
              </a:ext>
            </a:extLst>
          </p:cNvPr>
          <p:cNvSpPr txBox="1"/>
          <p:nvPr/>
        </p:nvSpPr>
        <p:spPr>
          <a:xfrm>
            <a:off x="8512231" y="5733213"/>
            <a:ext cx="284501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tx2">
                    <a:lumMod val="50000"/>
                  </a:schemeClr>
                </a:solidFill>
              </a:rPr>
              <a:t>Reporting Processes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68579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7792CF4-2884-7E72-7A6C-01B8970859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phic 1" descr="Monitor with solid fill">
            <a:extLst>
              <a:ext uri="{FF2B5EF4-FFF2-40B4-BE49-F238E27FC236}">
                <a16:creationId xmlns:a16="http://schemas.microsoft.com/office/drawing/2014/main" id="{B721360D-F209-25D7-6AC9-DA661B5C40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228601" y="-361747"/>
            <a:ext cx="4488182" cy="4676571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A9DB4D87-3060-17A9-83FD-D921444A78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4360" y="411479"/>
            <a:ext cx="5486400" cy="3291840"/>
          </a:xfrm>
        </p:spPr>
        <p:txBody>
          <a:bodyPr anchor="b">
            <a:normAutofit/>
          </a:bodyPr>
          <a:lstStyle/>
          <a:p>
            <a:r>
              <a:rPr lang="en-US" dirty="0"/>
              <a:t>Live Demo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3F1DFB8-2D77-19DD-CAD7-A0993B71D29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94360" y="4549552"/>
            <a:ext cx="5486400" cy="1645920"/>
          </a:xfrm>
        </p:spPr>
        <p:txBody>
          <a:bodyPr/>
          <a:lstStyle/>
          <a:p>
            <a:r>
              <a:rPr lang="en-US" dirty="0"/>
              <a:t>Annual Performance Report </a:t>
            </a:r>
          </a:p>
          <a:p>
            <a:r>
              <a:rPr lang="en-US" dirty="0"/>
              <a:t>Supplemental Tool</a:t>
            </a:r>
          </a:p>
        </p:txBody>
      </p:sp>
    </p:spTree>
    <p:extLst>
      <p:ext uri="{BB962C8B-B14F-4D97-AF65-F5344CB8AC3E}">
        <p14:creationId xmlns:p14="http://schemas.microsoft.com/office/powerpoint/2010/main" val="247938873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F53A57E-4266-3AF6-ABAF-C1AB3A301A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phic 2" descr="Information with solid fill">
            <a:extLst>
              <a:ext uri="{FF2B5EF4-FFF2-40B4-BE49-F238E27FC236}">
                <a16:creationId xmlns:a16="http://schemas.microsoft.com/office/drawing/2014/main" id="{06493205-24F8-86C9-B9B5-00E2643DC5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233869" y="-104775"/>
            <a:ext cx="4130519" cy="4295776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E5DA871D-EF10-DA8F-447A-66FB16A912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4360" y="411479"/>
            <a:ext cx="5486400" cy="3291840"/>
          </a:xfrm>
        </p:spPr>
        <p:txBody>
          <a:bodyPr anchor="b">
            <a:normAutofit/>
          </a:bodyPr>
          <a:lstStyle/>
          <a:p>
            <a:r>
              <a:rPr lang="en-US" dirty="0"/>
              <a:t>Technical Assistance?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D4101A6D-C04D-D853-DD1A-E1D27F09A26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94360" y="4191000"/>
            <a:ext cx="5486400" cy="2209799"/>
          </a:xfrm>
        </p:spPr>
        <p:txBody>
          <a:bodyPr/>
          <a:lstStyle/>
          <a:p>
            <a:r>
              <a:rPr lang="en-US" dirty="0"/>
              <a:t>Office: 216.443.2075</a:t>
            </a:r>
          </a:p>
          <a:p>
            <a:r>
              <a:rPr lang="en-US">
                <a:hlinkClick r:id="rId4"/>
              </a:rPr>
              <a:t>nbutina</a:t>
            </a:r>
            <a:r>
              <a:rPr lang="en-US" dirty="0">
                <a:hlinkClick r:id="rId4"/>
              </a:rPr>
              <a:t>@cuyahogacounty.us</a:t>
            </a:r>
            <a:endParaRPr lang="en-US" dirty="0"/>
          </a:p>
          <a:p>
            <a:r>
              <a:rPr lang="en-US" dirty="0"/>
              <a:t>HUD AAQ (Ask A Question)</a:t>
            </a:r>
          </a:p>
          <a:p>
            <a:r>
              <a:rPr lang="en-US" dirty="0"/>
              <a:t>HUD TA</a:t>
            </a:r>
          </a:p>
        </p:txBody>
      </p:sp>
    </p:spTree>
    <p:extLst>
      <p:ext uri="{BB962C8B-B14F-4D97-AF65-F5344CB8AC3E}">
        <p14:creationId xmlns:p14="http://schemas.microsoft.com/office/powerpoint/2010/main" val="66693769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94DEE47-1D34-6EC5-101C-8D76E35836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 descr="Single gear with solid fill">
            <a:extLst>
              <a:ext uri="{FF2B5EF4-FFF2-40B4-BE49-F238E27FC236}">
                <a16:creationId xmlns:a16="http://schemas.microsoft.com/office/drawing/2014/main" id="{B8EB26EF-C8ED-511B-2980-34606C0FE3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669007" y="-390525"/>
            <a:ext cx="4873943" cy="4873943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DF8167AD-11B2-8A94-34C5-B728CB8DA5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4360" y="2203368"/>
            <a:ext cx="5486400" cy="1645921"/>
          </a:xfrm>
        </p:spPr>
        <p:txBody>
          <a:bodyPr anchor="b">
            <a:normAutofit/>
          </a:bodyPr>
          <a:lstStyle/>
          <a:p>
            <a:r>
              <a:rPr lang="en-US" dirty="0"/>
              <a:t>YHDP Project Setup</a:t>
            </a:r>
          </a:p>
        </p:txBody>
      </p:sp>
    </p:spTree>
    <p:extLst>
      <p:ext uri="{BB962C8B-B14F-4D97-AF65-F5344CB8AC3E}">
        <p14:creationId xmlns:p14="http://schemas.microsoft.com/office/powerpoint/2010/main" val="371365507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A5EDDD4-7379-A227-75ED-5D36BAD3A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YHDP Projects in HMIS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2AAF4C4-9ABF-5B7B-FD24-824424A70C0F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Navigation Collaboration</a:t>
            </a:r>
          </a:p>
          <a:p>
            <a:pPr marL="626364" lvl="1" indent="-342900"/>
            <a:r>
              <a:rPr lang="en-US" b="1" dirty="0"/>
              <a:t>Project type </a:t>
            </a:r>
            <a:r>
              <a:rPr lang="en-US" dirty="0"/>
              <a:t>= 6 - Supportive Services Only (SSO)</a:t>
            </a:r>
          </a:p>
          <a:p>
            <a:pPr marL="626364" lvl="1" indent="-342900"/>
            <a:r>
              <a:rPr lang="en-US" b="1" dirty="0"/>
              <a:t>Performance Outcomes </a:t>
            </a:r>
            <a:r>
              <a:rPr lang="en-US" dirty="0"/>
              <a:t>= permanent housing outcomes - exits to any form of Permanent Housing.</a:t>
            </a:r>
          </a:p>
          <a:p>
            <a:pPr marL="626364" lvl="1" indent="-342900"/>
            <a:r>
              <a:rPr lang="en-US" dirty="0"/>
              <a:t>Each sub-subrecipient will have SSO project within their agency (total of 6 projects in HMIS)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8A4EFB-F756-584F-FAE3-1CAFFF4C79E6}"/>
              </a:ext>
            </a:extLst>
          </p:cNvPr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Transitional Housing/Rapid Rehousing Joint Component</a:t>
            </a:r>
          </a:p>
          <a:p>
            <a:pPr marL="626364" lvl="1" indent="-342900"/>
            <a:r>
              <a:rPr lang="en-US" b="1" dirty="0"/>
              <a:t>Project types </a:t>
            </a:r>
            <a:r>
              <a:rPr lang="en-US" dirty="0"/>
              <a:t>= 2 – Transitional Housing AND 13 – Rapid Rehousing</a:t>
            </a:r>
          </a:p>
          <a:p>
            <a:pPr marL="626364" lvl="1" indent="-342900"/>
            <a:r>
              <a:rPr lang="en-US" b="1" dirty="0"/>
              <a:t>Performance Outcomes </a:t>
            </a:r>
            <a:r>
              <a:rPr lang="en-US" dirty="0"/>
              <a:t>= permanent housing outcomes</a:t>
            </a:r>
          </a:p>
          <a:p>
            <a:pPr marL="626364" lvl="1" indent="-342900"/>
            <a:r>
              <a:rPr lang="en-US" dirty="0"/>
              <a:t>Only LMM will have both the TH and RRH projects within their agency (total of 2 projects in HMIS)</a:t>
            </a:r>
          </a:p>
        </p:txBody>
      </p:sp>
      <p:pic>
        <p:nvPicPr>
          <p:cNvPr id="3" name="Graphic 2" descr="Meeting with solid fill">
            <a:extLst>
              <a:ext uri="{FF2B5EF4-FFF2-40B4-BE49-F238E27FC236}">
                <a16:creationId xmlns:a16="http://schemas.microsoft.com/office/drawing/2014/main" id="{E04ADCFF-53B8-1DB0-7266-2EA4187AFA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75527" y="2321416"/>
            <a:ext cx="914400" cy="914400"/>
          </a:xfrm>
          <a:prstGeom prst="rect">
            <a:avLst/>
          </a:prstGeom>
        </p:spPr>
      </p:pic>
      <p:pic>
        <p:nvPicPr>
          <p:cNvPr id="8" name="Graphic 7" descr="Renovation (House With Sparkles) with solid fill">
            <a:extLst>
              <a:ext uri="{FF2B5EF4-FFF2-40B4-BE49-F238E27FC236}">
                <a16:creationId xmlns:a16="http://schemas.microsoft.com/office/drawing/2014/main" id="{81E0ED02-18A2-9FAD-2D1C-CB2361F7EE6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076576" y="2321416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4857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16AEFCF-F778-C028-8F3B-35B94B9273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 descr="Venn diagram with solid fill">
            <a:extLst>
              <a:ext uri="{FF2B5EF4-FFF2-40B4-BE49-F238E27FC236}">
                <a16:creationId xmlns:a16="http://schemas.microsoft.com/office/drawing/2014/main" id="{B6767FFE-8504-20CF-8AF8-0B2A7C97B8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500098" y="-531636"/>
            <a:ext cx="4921096" cy="4921096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EA1FFD84-916B-32FE-5E7C-30B8000D41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4360" y="2057399"/>
            <a:ext cx="5486400" cy="1645920"/>
          </a:xfrm>
        </p:spPr>
        <p:txBody>
          <a:bodyPr anchor="b">
            <a:normAutofit/>
          </a:bodyPr>
          <a:lstStyle/>
          <a:p>
            <a:r>
              <a:rPr lang="en-US" dirty="0"/>
              <a:t>YHDP Required Data Elements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488F2C1-FBDC-CF63-7FC8-E090BA99540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94360" y="4549552"/>
            <a:ext cx="5486400" cy="164592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27229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17E2AF3-55C5-0D93-2F58-0DC1CCCA6A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01665-0A48-552C-D687-F338F9603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Privacy and Release of Information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7A0017B-92DB-B0B7-7552-8113493A04F7}"/>
              </a:ext>
            </a:extLst>
          </p:cNvPr>
          <p:cNvSpPr txBox="1"/>
          <p:nvPr/>
        </p:nvSpPr>
        <p:spPr>
          <a:xfrm>
            <a:off x="497769" y="2421228"/>
            <a:ext cx="25609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Privacy and informed consent are of utmost importance!</a:t>
            </a:r>
          </a:p>
        </p:txBody>
      </p:sp>
      <p:pic>
        <p:nvPicPr>
          <p:cNvPr id="5" name="Graphic 4" descr="Shield with solid fill">
            <a:extLst>
              <a:ext uri="{FF2B5EF4-FFF2-40B4-BE49-F238E27FC236}">
                <a16:creationId xmlns:a16="http://schemas.microsoft.com/office/drawing/2014/main" id="{6D6D6AD2-04C1-D623-B85C-4B9096BC8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8502" y="936962"/>
            <a:ext cx="970044" cy="970044"/>
          </a:xfrm>
          <a:prstGeom prst="rect">
            <a:avLst/>
          </a:prstGeom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C218161-EE62-E611-FBF0-265C52BB51E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HMIS Privacy Postings must be posted in all office spaces where HMIS intakes are completed. </a:t>
            </a:r>
          </a:p>
          <a:p>
            <a:r>
              <a:rPr lang="en-US" dirty="0"/>
              <a:t>Release of information should be reviewed </a:t>
            </a:r>
            <a:r>
              <a:rPr lang="en-US" b="1" dirty="0"/>
              <a:t>verbally</a:t>
            </a:r>
            <a:r>
              <a:rPr lang="en-US" dirty="0"/>
              <a:t> with each participant. </a:t>
            </a:r>
          </a:p>
          <a:p>
            <a:pPr lvl="1"/>
            <a:r>
              <a:rPr lang="en-US" dirty="0"/>
              <a:t>Informed consent can be obtained either verbally or with a signature from the participant.</a:t>
            </a:r>
          </a:p>
          <a:p>
            <a:pPr lvl="1"/>
            <a:r>
              <a:rPr lang="en-US" dirty="0"/>
              <a:t>Keep paper ROI on file but enter the ROI into HMIS with the basic data elements required. </a:t>
            </a:r>
          </a:p>
        </p:txBody>
      </p:sp>
    </p:spTree>
    <p:extLst>
      <p:ext uri="{BB962C8B-B14F-4D97-AF65-F5344CB8AC3E}">
        <p14:creationId xmlns:p14="http://schemas.microsoft.com/office/powerpoint/2010/main" val="399843878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17E2AF3-55C5-0D93-2F58-0DC1CCCA6A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01665-0A48-552C-D687-F338F9603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Universal Data Elements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C8C9A6D6-6EC5-27C7-245B-EF9147CE4548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848216183"/>
              </p:ext>
            </p:extLst>
          </p:nvPr>
        </p:nvGraphicFramePr>
        <p:xfrm>
          <a:off x="3657599" y="2281238"/>
          <a:ext cx="8158768" cy="36068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237688">
                  <a:extLst>
                    <a:ext uri="{9D8B030D-6E8A-4147-A177-3AD203B41FA5}">
                      <a16:colId xmlns:a16="http://schemas.microsoft.com/office/drawing/2014/main" val="705907045"/>
                    </a:ext>
                  </a:extLst>
                </a:gridCol>
                <a:gridCol w="2349079">
                  <a:extLst>
                    <a:ext uri="{9D8B030D-6E8A-4147-A177-3AD203B41FA5}">
                      <a16:colId xmlns:a16="http://schemas.microsoft.com/office/drawing/2014/main" val="2308904968"/>
                    </a:ext>
                  </a:extLst>
                </a:gridCol>
                <a:gridCol w="1308493">
                  <a:extLst>
                    <a:ext uri="{9D8B030D-6E8A-4147-A177-3AD203B41FA5}">
                      <a16:colId xmlns:a16="http://schemas.microsoft.com/office/drawing/2014/main" val="3225859092"/>
                    </a:ext>
                  </a:extLst>
                </a:gridCol>
                <a:gridCol w="1125614">
                  <a:extLst>
                    <a:ext uri="{9D8B030D-6E8A-4147-A177-3AD203B41FA5}">
                      <a16:colId xmlns:a16="http://schemas.microsoft.com/office/drawing/2014/main" val="1176166191"/>
                    </a:ext>
                  </a:extLst>
                </a:gridCol>
                <a:gridCol w="2137894">
                  <a:extLst>
                    <a:ext uri="{9D8B030D-6E8A-4147-A177-3AD203B41FA5}">
                      <a16:colId xmlns:a16="http://schemas.microsoft.com/office/drawing/2014/main" val="10350889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Element 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Element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Applicable Project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For Who?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When?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2669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3.01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Name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All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All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Record Creation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3035011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3.02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Social Security Number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All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All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Record Creation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844066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3.03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Date of Birth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All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All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Record Creation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8776293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3.04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Race &amp; Ethnicity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All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All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Record Creation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5327845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3.06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Gender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All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All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Record Creation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0121176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3.07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Veteran Status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All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Adults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Record Creation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7271593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3.08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Disabling Condition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All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All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Start (as necessary)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3028189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Disability Types</a:t>
                      </a:r>
                    </a:p>
                  </a:txBody>
                  <a:tcPr marL="15240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662696753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F7A0017B-92DB-B0B7-7552-8113493A04F7}"/>
              </a:ext>
            </a:extLst>
          </p:cNvPr>
          <p:cNvSpPr txBox="1"/>
          <p:nvPr/>
        </p:nvSpPr>
        <p:spPr>
          <a:xfrm>
            <a:off x="497769" y="2421228"/>
            <a:ext cx="25609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Elements that all HMIS-participating continuum projects are required to complete.</a:t>
            </a:r>
          </a:p>
        </p:txBody>
      </p:sp>
      <p:pic>
        <p:nvPicPr>
          <p:cNvPr id="4" name="Graphic 3" descr="Solar system with solid fill">
            <a:extLst>
              <a:ext uri="{FF2B5EF4-FFF2-40B4-BE49-F238E27FC236}">
                <a16:creationId xmlns:a16="http://schemas.microsoft.com/office/drawing/2014/main" id="{C7ED9D9E-E0C5-2D52-EC10-4035B91D7A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4778" y="831830"/>
            <a:ext cx="1200329" cy="1200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08843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A488C6A-F37A-55BB-A0A9-51482E5EA1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163E99-D415-89DC-EF25-876E3E29D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Universal Data Elements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8E936175-0937-29E9-FCA9-605ECFF7FE41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768573033"/>
              </p:ext>
            </p:extLst>
          </p:nvPr>
        </p:nvGraphicFramePr>
        <p:xfrm>
          <a:off x="3664038" y="2023661"/>
          <a:ext cx="7695128" cy="45974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204176">
                  <a:extLst>
                    <a:ext uri="{9D8B030D-6E8A-4147-A177-3AD203B41FA5}">
                      <a16:colId xmlns:a16="http://schemas.microsoft.com/office/drawing/2014/main" val="705907045"/>
                    </a:ext>
                  </a:extLst>
                </a:gridCol>
                <a:gridCol w="2382591">
                  <a:extLst>
                    <a:ext uri="{9D8B030D-6E8A-4147-A177-3AD203B41FA5}">
                      <a16:colId xmlns:a16="http://schemas.microsoft.com/office/drawing/2014/main" val="2308904968"/>
                    </a:ext>
                  </a:extLst>
                </a:gridCol>
                <a:gridCol w="1308493">
                  <a:extLst>
                    <a:ext uri="{9D8B030D-6E8A-4147-A177-3AD203B41FA5}">
                      <a16:colId xmlns:a16="http://schemas.microsoft.com/office/drawing/2014/main" val="3225859092"/>
                    </a:ext>
                  </a:extLst>
                </a:gridCol>
                <a:gridCol w="1125614">
                  <a:extLst>
                    <a:ext uri="{9D8B030D-6E8A-4147-A177-3AD203B41FA5}">
                      <a16:colId xmlns:a16="http://schemas.microsoft.com/office/drawing/2014/main" val="1176166191"/>
                    </a:ext>
                  </a:extLst>
                </a:gridCol>
                <a:gridCol w="1674254">
                  <a:extLst>
                    <a:ext uri="{9D8B030D-6E8A-4147-A177-3AD203B41FA5}">
                      <a16:colId xmlns:a16="http://schemas.microsoft.com/office/drawing/2014/main" val="10350889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Element 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Element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Applicable Project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For Who?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When?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2669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3.10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Project Start Date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All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All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Start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3035011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3.11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Project Exit Date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All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All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Exit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499815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3.12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Destination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All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All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Exit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844066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3.15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Relationship to Head of Household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All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All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Start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8776293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3.20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Housing Move-In Date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RRH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HoH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Occurrence Point: At Move-In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5327845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3.917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Prior Living Situation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All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HoH &amp; Adults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Start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012117654"/>
                  </a:ext>
                </a:extLst>
              </a:tr>
              <a:tr h="3786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1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Length of Stay in Prior Living Situation</a:t>
                      </a:r>
                    </a:p>
                  </a:txBody>
                  <a:tcPr marL="15240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7271593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Approximate Date This Episode of Homelessness Started</a:t>
                      </a:r>
                    </a:p>
                  </a:txBody>
                  <a:tcPr marL="15240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3028189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# of times in last 3 years</a:t>
                      </a:r>
                    </a:p>
                  </a:txBody>
                  <a:tcPr marL="15240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6626967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# of months in last 3 years</a:t>
                      </a:r>
                    </a:p>
                  </a:txBody>
                  <a:tcPr marL="15240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851459347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5A0ED3DE-0F30-7941-0C46-75CEF815EB37}"/>
              </a:ext>
            </a:extLst>
          </p:cNvPr>
          <p:cNvSpPr txBox="1"/>
          <p:nvPr/>
        </p:nvSpPr>
        <p:spPr>
          <a:xfrm>
            <a:off x="497769" y="2421228"/>
            <a:ext cx="25609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Elements that all HMIS-participating continuum projects are required to complete.</a:t>
            </a:r>
          </a:p>
        </p:txBody>
      </p:sp>
      <p:pic>
        <p:nvPicPr>
          <p:cNvPr id="3" name="Graphic 2" descr="Solar system with solid fill">
            <a:extLst>
              <a:ext uri="{FF2B5EF4-FFF2-40B4-BE49-F238E27FC236}">
                <a16:creationId xmlns:a16="http://schemas.microsoft.com/office/drawing/2014/main" id="{CDDDE17B-BF9F-FE05-3F00-BAB2A24B3B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4778" y="831830"/>
            <a:ext cx="1200329" cy="1200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51998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7F3A9B-8E94-46D1-A87A-6E1246B18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4783" y="345066"/>
            <a:ext cx="9903317" cy="1680205"/>
          </a:xfrm>
        </p:spPr>
        <p:txBody>
          <a:bodyPr/>
          <a:lstStyle/>
          <a:p>
            <a:r>
              <a:rPr lang="en-US" dirty="0"/>
              <a:t>Common Program Specific Data Elements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E1D7949-F6F8-15F3-067F-6F0E70C041F1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922898176"/>
              </p:ext>
            </p:extLst>
          </p:nvPr>
        </p:nvGraphicFramePr>
        <p:xfrm>
          <a:off x="3657600" y="2281238"/>
          <a:ext cx="7810500" cy="397256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171977">
                  <a:extLst>
                    <a:ext uri="{9D8B030D-6E8A-4147-A177-3AD203B41FA5}">
                      <a16:colId xmlns:a16="http://schemas.microsoft.com/office/drawing/2014/main" val="194305745"/>
                    </a:ext>
                  </a:extLst>
                </a:gridCol>
                <a:gridCol w="1952223">
                  <a:extLst>
                    <a:ext uri="{9D8B030D-6E8A-4147-A177-3AD203B41FA5}">
                      <a16:colId xmlns:a16="http://schemas.microsoft.com/office/drawing/2014/main" val="2592171796"/>
                    </a:ext>
                  </a:extLst>
                </a:gridCol>
                <a:gridCol w="1562100">
                  <a:extLst>
                    <a:ext uri="{9D8B030D-6E8A-4147-A177-3AD203B41FA5}">
                      <a16:colId xmlns:a16="http://schemas.microsoft.com/office/drawing/2014/main" val="2105835757"/>
                    </a:ext>
                  </a:extLst>
                </a:gridCol>
                <a:gridCol w="1562100">
                  <a:extLst>
                    <a:ext uri="{9D8B030D-6E8A-4147-A177-3AD203B41FA5}">
                      <a16:colId xmlns:a16="http://schemas.microsoft.com/office/drawing/2014/main" val="1260058676"/>
                    </a:ext>
                  </a:extLst>
                </a:gridCol>
                <a:gridCol w="1562100">
                  <a:extLst>
                    <a:ext uri="{9D8B030D-6E8A-4147-A177-3AD203B41FA5}">
                      <a16:colId xmlns:a16="http://schemas.microsoft.com/office/drawing/2014/main" val="37042491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Element 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Element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Applicable Project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For Who?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When?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06935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4.02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Income and Sources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All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HoH &amp; Adults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Start, Annual, Exit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1574608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4.03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Non-Cash Benefits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All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HoH &amp; Adults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Start, Annual, Exit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1555887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4.04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Health Insurance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All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All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Start, Annual, Exit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9788418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4.11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Domestic Violence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All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HoH &amp; Adults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Start, Annual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1584581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Survivor of DV?</a:t>
                      </a:r>
                    </a:p>
                  </a:txBody>
                  <a:tcPr marL="15240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7267216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When experience occurred?</a:t>
                      </a:r>
                    </a:p>
                  </a:txBody>
                  <a:tcPr marL="15240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9613798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Currently fleeing?</a:t>
                      </a:r>
                    </a:p>
                  </a:txBody>
                  <a:tcPr marL="15240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179329270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971BA10E-5CA3-607F-EF4C-E89510BEE63F}"/>
              </a:ext>
            </a:extLst>
          </p:cNvPr>
          <p:cNvSpPr txBox="1"/>
          <p:nvPr/>
        </p:nvSpPr>
        <p:spPr>
          <a:xfrm>
            <a:off x="497769" y="2421228"/>
            <a:ext cx="25609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Elements that are required only by specific programs but are common across most.</a:t>
            </a:r>
          </a:p>
        </p:txBody>
      </p:sp>
      <p:pic>
        <p:nvPicPr>
          <p:cNvPr id="5" name="Graphic 4" descr="Basic Shapes with solid fill">
            <a:extLst>
              <a:ext uri="{FF2B5EF4-FFF2-40B4-BE49-F238E27FC236}">
                <a16:creationId xmlns:a16="http://schemas.microsoft.com/office/drawing/2014/main" id="{D31D1D99-405A-A3BF-1F63-DD86E267DE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8034" y="99489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647295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Custom">
  <a:themeElements>
    <a:clrScheme name="Swiss">
      <a:dk1>
        <a:srgbClr val="000000"/>
      </a:dk1>
      <a:lt1>
        <a:srgbClr val="FFFFFF"/>
      </a:lt1>
      <a:dk2>
        <a:srgbClr val="E4E4E4"/>
      </a:dk2>
      <a:lt2>
        <a:srgbClr val="7CA655"/>
      </a:lt2>
      <a:accent1>
        <a:srgbClr val="A9D4DB"/>
      </a:accent1>
      <a:accent2>
        <a:srgbClr val="FBE284"/>
      </a:accent2>
      <a:accent3>
        <a:srgbClr val="4495A2"/>
      </a:accent3>
      <a:accent4>
        <a:srgbClr val="AA5881"/>
      </a:accent4>
      <a:accent5>
        <a:srgbClr val="E06742"/>
      </a:accent5>
      <a:accent6>
        <a:srgbClr val="F9D448"/>
      </a:accent6>
      <a:hlink>
        <a:srgbClr val="4495A2"/>
      </a:hlink>
      <a:folHlink>
        <a:srgbClr val="AA5881"/>
      </a:folHlink>
    </a:clrScheme>
    <a:fontScheme name="Custom 175">
      <a:majorFont>
        <a:latin typeface="Franklin Gothic Demi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78853419_Win32_SL_V5" id="{958D2C9E-948D-4354-BF9D-DF8AE3C2B240}" vid="{22D4A967-05D2-4D72-8594-54CFF341483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ackground xmlns="71af3243-3dd4-4a8d-8c0d-dd76da1f02a5">false</Background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F4B194E-8B30-4377-8C59-ECFB902D2A26}">
  <ds:schemaRefs>
    <ds:schemaRef ds:uri="http://schemas.microsoft.com/office/2006/metadata/properties"/>
    <ds:schemaRef ds:uri="http://schemas.microsoft.com/office/infopath/2007/PartnerControls"/>
    <ds:schemaRef ds:uri="71af3243-3dd4-4a8d-8c0d-dd76da1f02a5"/>
    <ds:schemaRef ds:uri="http://schemas.microsoft.com/sharepoint/v3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92DB9E12-8AC3-4138-BF4D-720A5525AB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21FFAC0-05A2-416A-B06C-C248395482CF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{FACB7489-5F40-4954-84F5-35A87D885005}tf78853419_win32</Template>
  <TotalTime>552</TotalTime>
  <Words>1252</Words>
  <Application>Microsoft Office PowerPoint</Application>
  <PresentationFormat>Widescreen</PresentationFormat>
  <Paragraphs>400</Paragraphs>
  <Slides>21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Aptos Narrow</vt:lpstr>
      <vt:lpstr>Arial</vt:lpstr>
      <vt:lpstr>Calibri</vt:lpstr>
      <vt:lpstr>Franklin Gothic Book</vt:lpstr>
      <vt:lpstr>Franklin Gothic Demi</vt:lpstr>
      <vt:lpstr>Custom</vt:lpstr>
      <vt:lpstr>YHDP – HMIS Data &amp; Reporting Requirements</vt:lpstr>
      <vt:lpstr>Agenda</vt:lpstr>
      <vt:lpstr>YHDP Project Setup</vt:lpstr>
      <vt:lpstr>YHDP Projects in HMIS</vt:lpstr>
      <vt:lpstr>YHDP Required Data Elements</vt:lpstr>
      <vt:lpstr>        Privacy and Release of Information</vt:lpstr>
      <vt:lpstr>        Universal Data Elements</vt:lpstr>
      <vt:lpstr>        Universal Data Elements</vt:lpstr>
      <vt:lpstr>Common Program Specific Data Elements</vt:lpstr>
      <vt:lpstr>Federal Partner Program Specific Data Elements</vt:lpstr>
      <vt:lpstr>Federal Partner Program Specific Data Elements</vt:lpstr>
      <vt:lpstr>PowerPoint Presentation</vt:lpstr>
      <vt:lpstr>Local Required Data Elements</vt:lpstr>
      <vt:lpstr>A note on timeliness…</vt:lpstr>
      <vt:lpstr>Live Demo</vt:lpstr>
      <vt:lpstr>YHDP Reporting Requirements</vt:lpstr>
      <vt:lpstr>Reporting</vt:lpstr>
      <vt:lpstr>Annual Performance Reporting (APR)</vt:lpstr>
      <vt:lpstr>Quarterly Performance Reporting (QPR)</vt:lpstr>
      <vt:lpstr>Live Demo</vt:lpstr>
      <vt:lpstr>Technical Assistance?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YHDP – HMIS Data &amp; Reporting Requirements</dc:title>
  <dc:creator>Nicholas Butina</dc:creator>
  <cp:lastModifiedBy>Nicholas Butina</cp:lastModifiedBy>
  <cp:revision>13</cp:revision>
  <dcterms:created xsi:type="dcterms:W3CDTF">2024-03-05T20:02:18Z</dcterms:created>
  <dcterms:modified xsi:type="dcterms:W3CDTF">2024-04-04T16:52:49Z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